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igadg3bUs/ugDbDDAzVfjDgxf7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67"/>
    <p:restoredTop sz="94658"/>
  </p:normalViewPr>
  <p:slideViewPr>
    <p:cSldViewPr snapToGrid="0">
      <p:cViewPr varScale="1">
        <p:scale>
          <a:sx n="120" d="100"/>
          <a:sy n="120" d="100"/>
        </p:scale>
        <p:origin x="26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Źródła: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WSAVA, Guidelines for the Control of Reproduction in Dogs and Cats (2024): https://wsava.org/global-guidelines/reproduction-guidelines/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Zdjęcia: Jim DeLillo / Unsplash; Sincerely Media / Unsplash.</a:t>
            </a:r>
            <a:endParaRPr/>
          </a:p>
        </p:txBody>
      </p:sp>
      <p:sp>
        <p:nvSpPr>
          <p:cNvPr id="14" name="Google Shape;14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" name="Google Shape;23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Źródła: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WSAVA (2024): https://wsava.org/global-guidelines/reproduction-guidelines/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Ustawa o ochronie zwierząt, omówienie art. 11a — gov.pl: https://www.gov.pl/web/uw-lubelski/ponowne-stanowisko-organu-nadzoru-dotyczace-uchwal-w-sprawie-programu-opieki-nad-zwierzetami</a:t>
            </a:r>
            <a:endParaRPr/>
          </a:p>
        </p:txBody>
      </p:sp>
      <p:sp>
        <p:nvSpPr>
          <p:cNvPr id="24" name="Google Shape;24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" name="Google Shape;57;p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Źródła: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WSAVA (2024), rozdziały o metodach chirurgicznych: https://wsava.org/global-guidelines/reproduction-guidelines/</a:t>
            </a:r>
            <a:endParaRPr/>
          </a:p>
        </p:txBody>
      </p:sp>
      <p:sp>
        <p:nvSpPr>
          <p:cNvPr id="58" name="Google Shape;58;p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3" name="Google Shape;83;p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Przykład ilustracyjny: założono 2 mioty po 4 kocięta. To nie jest średnia populacyjna ani prognoza biologicznego maksimum.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Źródła: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AAFP — koty mogą osiągnąć zdolność rozrodczą przed tradycyjnym terminem 6 miesięcy: https://catvets.com/resource/pediatric-sterilization-position-statement-pediatric-sterilization-in-cats-position-statement/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WSAVA (2024): https://wsava.org/global-guidelines/reproduction-guidelines/</a:t>
            </a:r>
            <a:endParaRPr/>
          </a:p>
        </p:txBody>
      </p:sp>
      <p:sp>
        <p:nvSpPr>
          <p:cNvPr id="84" name="Google Shape;84;p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Przykład ilustracyjny: założono 2 mioty po 4 kocięta. To nie jest średnia populacyjna ani prognoza biologicznego maksimum.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Źródła: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AAFP — koty mogą osiągnąć zdolność rozrodczą przed tradycyjnym terminem 6 miesięcy: https://catvets.com/resource/pediatric-sterilization-position-statement-pediatric-sterilization-in-cats-position-statement/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WSAVA (2024): https://wsava.org/global-guidelines/reproduction-guidelines/</a:t>
            </a:r>
            <a:endParaRPr/>
          </a:p>
        </p:txBody>
      </p:sp>
      <p:sp>
        <p:nvSpPr>
          <p:cNvPr id="107" name="Google Shape;107;p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Przykład ilustracyjny: założono 2 mioty po 4 kocięta. To nie jest średnia populacyjna ani prognoza biologicznego maksimum.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Źródła: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AAFP — koty mogą osiągnąć zdolność rozrodczą przed tradycyjnym terminem 6 miesięcy: https://catvets.com/resource/pediatric-sterilization-position-statement-pediatric-sterilization-in-cats-position-statement/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WSAVA (2024): https://wsava.org/global-guidelines/reproduction-guidelines/</a:t>
            </a:r>
            <a:endParaRPr/>
          </a:p>
        </p:txBody>
      </p:sp>
      <p:sp>
        <p:nvSpPr>
          <p:cNvPr id="113" name="Google Shape;113;p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5" name="Google Shape;135;p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Przykład ilustracyjny: założono 2 mioty po 4 kocięta. To nie jest średnia populacyjna ani prognoza biologicznego maksimum.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Źródła: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AAFP — koty mogą osiągnąć zdolność rozrodczą przed tradycyjnym terminem 6 miesięcy: https://catvets.com/resource/pediatric-sterilization-position-statement-pediatric-sterilization-in-cats-position-statement/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WSAVA (2024): https://wsava.org/global-guidelines/reproduction-guidelines/</a:t>
            </a:r>
            <a:endParaRPr/>
          </a:p>
        </p:txBody>
      </p:sp>
      <p:sp>
        <p:nvSpPr>
          <p:cNvPr id="136" name="Google Shape;136;p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1" name="Google Shape;141;p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Źródła: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BVA/BSAVA, Neutering of cats and dogs — brak znanej korzyści z miotu przed zabiegiem: https://www.bva.co.uk/take-action/our-policies/neutering-of-cats-and-dogs/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WSAVA (2024): https://wsava.org/global-guidelines/reproduction-guidelines/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Zdjęcie: Maximus Beaumont / Unsplash.</a:t>
            </a:r>
            <a:endParaRPr/>
          </a:p>
        </p:txBody>
      </p:sp>
      <p:sp>
        <p:nvSpPr>
          <p:cNvPr id="142" name="Google Shape;142;p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8" name="Google Shape;158;p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Źródła: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AAFP, Pediatric sterilization in cats (2020): https://catvets.com/resource/pediatric-sterilization-position-statement-pediatric-sterilization-in-cats-position-statement/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BVA/BSAVA: https://www.bva.co.uk/take-action/our-policies/neutering-of-cats-and-dogs/</a:t>
            </a:r>
            <a:endParaRPr/>
          </a:p>
        </p:txBody>
      </p:sp>
      <p:sp>
        <p:nvSpPr>
          <p:cNvPr id="159" name="Google Shape;159;p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9" name="Google Shape;179;p1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Źródła: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International Cat Care, Understanding the hunting behaviour of cats: https://icatcare.org/articles/understanding-the-hunting-behaviour-of-cats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Urfer &amp; Kaeberlein, Desexing Dogs: A Review (2019): https://pubmed.ncbi.nlm.nih.gov/31817504/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Zdjęcia: Jim DeLillo / Unsplash; Sincerely Media / Unsplash.</a:t>
            </a:r>
            <a:endParaRPr/>
          </a:p>
        </p:txBody>
      </p:sp>
      <p:sp>
        <p:nvSpPr>
          <p:cNvPr id="180" name="Google Shape;180;p1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7" name="Google Shape;197;p1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Źródła: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Urfer &amp; Kaeberlein (2019): https://pubmed.ncbi.nlm.nih.gov/31817504/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Arroube &amp; Pereira, Dog Neuter, Yes or No? (2025): https://pubmed.ncbi.nlm.nih.gov/40218456/</a:t>
            </a:r>
            <a:endParaRPr/>
          </a:p>
        </p:txBody>
      </p:sp>
      <p:sp>
        <p:nvSpPr>
          <p:cNvPr id="198" name="Google Shape;198;p1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6" name="Google Shape;216;p1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Źródła: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Farhoody et al., Aggression in gonadectomized and intact dogs (2018): https://pubmed.ncbi.nlm.nih.gov/29536014/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Arroube &amp; Pereira (2025): https://pubmed.ncbi.nlm.nih.gov/40218456/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WSAVA (2024): https://wsava.org/global-guidelines/reproduction-guidelines/</a:t>
            </a:r>
            <a:endParaRPr/>
          </a:p>
        </p:txBody>
      </p:sp>
      <p:sp>
        <p:nvSpPr>
          <p:cNvPr id="217" name="Google Shape;217;p1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6" name="Google Shape;246;p1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Źródła: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Allaway et al., weight gain and energy intake in female kittens (2017): https://pubmed.ncbi.nlm.nih.gov/28630696/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Urfer &amp; Kaeberlein (2019): https://pubmed.ncbi.nlm.nih.gov/31817504/</a:t>
            </a:r>
            <a:endParaRPr/>
          </a:p>
        </p:txBody>
      </p:sp>
      <p:sp>
        <p:nvSpPr>
          <p:cNvPr id="247" name="Google Shape;247;p1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9" name="Google Shape;279;p1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Źródła: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AAFP (2020), koty do 5. miesiąca: https://catvets.com/resource/pediatric-sterilization-position-statement-pediatric-sterilization-in-cats-position-statement/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BVA/BSAVA (aktualne zalecenia): https://www.bva.co.uk/take-action/our-policies/neutering-of-cats-and-dogs/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WSAVA (2024): https://wsava.org/global-guidelines/reproduction-guidelines/</a:t>
            </a:r>
            <a:endParaRPr/>
          </a:p>
        </p:txBody>
      </p:sp>
      <p:sp>
        <p:nvSpPr>
          <p:cNvPr id="280" name="Google Shape;280;p1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2" name="Google Shape;302;p1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Źródła: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BVA/BSAVA: https://www.bva.co.uk/take-action/our-policies/neutering-of-cats-and-dogs/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AAFP (2020): https://catvets.com/resource/pediatric-sterilization-position-statement-pediatric-sterilization-in-cats-position-statement/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Overley et al., feline mammary carcinoma (2005): https://academic.oup.com/jvim/article/19/4/560/8451697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International Cat Care: https://icatcare.org/articles/neutering-your-cat</a:t>
            </a:r>
            <a:endParaRPr/>
          </a:p>
        </p:txBody>
      </p:sp>
      <p:sp>
        <p:nvSpPr>
          <p:cNvPr id="303" name="Google Shape;303;p1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0" name="Google Shape;330;p1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Źródła: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BVA/BSAVA: https://www.bva.co.uk/take-action/our-policies/neutering-of-cats-and-dogs/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Pegram et al., timing and urinary incontinence (2024): https://pubmed.ncbi.nlm.nih.gov/38959183/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WSAVA (2024): https://wsava.org/global-guidelines/reproduction-guidelines/</a:t>
            </a:r>
            <a:endParaRPr/>
          </a:p>
        </p:txBody>
      </p:sp>
      <p:sp>
        <p:nvSpPr>
          <p:cNvPr id="331" name="Google Shape;331;p1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5" name="Google Shape;345;p1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Źródła: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BVA/BSAVA — samce psów case-by-case: https://www.bva.co.uk/take-action/our-policies/neutering-of-cats-and-dogs/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Urfer &amp; Kaeberlein (2019): https://pubmed.ncbi.nlm.nih.gov/31817504/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WSAVA (2024), także metody odwracalne i oszczędzające gonady: https://wsava.org/global-guidelines/reproduction-guidelines/</a:t>
            </a:r>
            <a:endParaRPr/>
          </a:p>
        </p:txBody>
      </p:sp>
      <p:sp>
        <p:nvSpPr>
          <p:cNvPr id="346" name="Google Shape;346;p1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8" name="Google Shape;358;p1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Źródła: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Ustawa o ochronie zwierząt, art. 11a — zadania i finansowanie programu gminnego: https://www.gov.pl/web/uw-lubelski/ponowne-stanowisko-organu-nadzoru-dotyczace-uchwal-w-sprawie-programu-opieki-nad-zwierzetami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WSAVA (2024): https://wsava.org/global-guidelines/reproduction-guidelines/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Zdjęcie: Arizona State University / Tag Your Wag.</a:t>
            </a:r>
            <a:endParaRPr/>
          </a:p>
        </p:txBody>
      </p:sp>
      <p:sp>
        <p:nvSpPr>
          <p:cNvPr id="359" name="Google Shape;359;p1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7" name="Google Shape;377;p1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Przykład ilustracyjny: założono 2 mioty po 4 kocięta. To nie jest średnia populacyjna ani prognoza biologicznego maksimum.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Źródła: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AAFP — koty mogą osiągnąć zdolność rozrodczą przed tradycyjnym terminem 6 miesięcy: https://catvets.com/resource/pediatric-sterilization-position-statement-pediatric-sterilization-in-cats-position-statement/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WSAVA (2024): https://wsava.org/global-guidelines/reproduction-guidelines/</a:t>
            </a:r>
            <a:endParaRPr/>
          </a:p>
        </p:txBody>
      </p:sp>
      <p:sp>
        <p:nvSpPr>
          <p:cNvPr id="378" name="Google Shape;378;p1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5" name="Google Shape;395;p2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Przykład ilustracyjny: założono 2 mioty po 4 kocięta. To nie jest średnia populacyjna ani prognoza biologicznego maksimum.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Źródła: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AAFP — koty mogą osiągnąć zdolność rozrodczą przed tradycyjnym terminem 6 miesięcy: https://catvets.com/resource/pediatric-sterilization-position-statement-pediatric-sterilization-in-cats-position-statement/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WSAVA (2024): https://wsava.org/global-guidelines/reproduction-guidelines/</a:t>
            </a:r>
            <a:endParaRPr/>
          </a:p>
        </p:txBody>
      </p:sp>
      <p:sp>
        <p:nvSpPr>
          <p:cNvPr id="396" name="Google Shape;396;p2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9" name="Google Shape;409;p2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Źródła: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Gov.pl, omówienie art. 11a ustawy o ochronie zwierząt: https://www.gov.pl/web/uw-lubelski/ponowne-stanowisko-organu-nadzoru-dotyczace-uchwal-w-sprawie-programu-opieki-nad-zwierzetami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/>
              <a:t>Program jest uchwalany corocznie; zakres konkretnej gminy trzeba sprawdzić w aktualnej uchwale lokalnej.</a:t>
            </a:r>
            <a:endParaRPr/>
          </a:p>
        </p:txBody>
      </p:sp>
      <p:sp>
        <p:nvSpPr>
          <p:cNvPr id="410" name="Google Shape;410;p2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4" name="Google Shape;444;p2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Źródła: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WSAVA (2024): https://wsava.org/global-guidelines/reproduction-guidelines/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BVA/BSAVA: https://www.bva.co.uk/take-action/our-policies/neutering-of-cats-and-dogs/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AAFP (2020): https://catvets.com/resource/pediatric-sterilization-position-statement-pediatric-sterilization-in-cats-position-statement/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Urfer &amp; Kaeberlein (2019): https://pubmed.ncbi.nlm.nih.gov/31817504/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Arroube &amp; Pereira (2025): https://pubmed.ncbi.nlm.nih.gov/40218456/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O'Neill et al. (2022): https://pubmed.ncbi.nlm.nih.gov/35985925/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Pegram et al. (2024): https://pubmed.ncbi.nlm.nih.gov/38959183/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Farhoody et al. (2018): https://pubmed.ncbi.nlm.nih.gov/29536014/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PNAS, high-intensity TNR (2022): https://www.pnas.org/doi/10.1073/pnas.2119000119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Gov.pl, art. 11a: https://www.gov.pl/web/uw-lubelski/ponowne-stanowisko-organu-nadzoru-dotyczace-uchwal-w-sprawie-programu-opieki-nad-zwierzetami</a:t>
            </a:r>
            <a:endParaRPr/>
          </a:p>
        </p:txBody>
      </p:sp>
      <p:sp>
        <p:nvSpPr>
          <p:cNvPr id="445" name="Google Shape;445;p2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72C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742950" y="747395"/>
            <a:ext cx="5619750" cy="1809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50"/>
              <a:buFont typeface="Verdana"/>
              <a:buNone/>
            </a:pPr>
            <a:r>
              <a:rPr lang="pl-PL" sz="405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MITY O KASTRACJI</a:t>
            </a:r>
            <a:endParaRPr/>
          </a:p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50"/>
              <a:buFont typeface="Verdana"/>
              <a:buNone/>
            </a:pPr>
            <a:r>
              <a:rPr lang="pl-PL" sz="405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PSÓW I KOTÓW</a:t>
            </a: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742950" y="2678747"/>
            <a:ext cx="1314450" cy="66675"/>
          </a:xfrm>
          <a:prstGeom prst="rect">
            <a:avLst/>
          </a:prstGeom>
          <a:solidFill>
            <a:srgbClr val="E1AE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742950" y="3040697"/>
            <a:ext cx="523875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DDECE6"/>
              </a:buClr>
              <a:buSzPts val="2025"/>
              <a:buFont typeface="Verdana"/>
              <a:buNone/>
            </a:pPr>
            <a:r>
              <a:rPr lang="pl-PL" sz="2025" b="0" i="0">
                <a:solidFill>
                  <a:srgbClr val="DDECE6"/>
                </a:solidFill>
                <a:latin typeface="Verdana"/>
                <a:ea typeface="Verdana"/>
                <a:cs typeface="Verdana"/>
                <a:sym typeface="Verdana"/>
              </a:rPr>
              <a:t>Co wiemy, czego nie wiemy</a:t>
            </a:r>
            <a:endParaRPr/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DDECE6"/>
              </a:buClr>
              <a:buSzPts val="2025"/>
              <a:buFont typeface="Verdana"/>
              <a:buNone/>
            </a:pPr>
            <a:r>
              <a:rPr lang="pl-PL" sz="2025" b="0" i="0">
                <a:solidFill>
                  <a:srgbClr val="DDECE6"/>
                </a:solidFill>
                <a:latin typeface="Verdana"/>
                <a:ea typeface="Verdana"/>
                <a:cs typeface="Verdana"/>
                <a:sym typeface="Verdana"/>
              </a:rPr>
              <a:t>i jak podjąć odpowiedzialną decyzję</a:t>
            </a:r>
            <a:endParaRPr/>
          </a:p>
        </p:txBody>
      </p:sp>
      <p:sp>
        <p:nvSpPr>
          <p:cNvPr id="19" name="Google Shape;19;p1"/>
          <p:cNvSpPr/>
          <p:nvPr/>
        </p:nvSpPr>
        <p:spPr>
          <a:xfrm>
            <a:off x="7515225" y="285908"/>
            <a:ext cx="3143250" cy="6286183"/>
          </a:xfrm>
          <a:prstGeom prst="roundRect">
            <a:avLst>
              <a:gd name="adj" fmla="val 7200"/>
            </a:avLst>
          </a:prstGeom>
          <a:solidFill>
            <a:srgbClr val="F3E5B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" name="Google Shape;20;p1" descr="Obraz zawierający ssak, zwierzę domowe, Wąsy, kot&#10;&#10;Zawartość wygenerowana przez sztuczną inteligencję może być niepoprawna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"/>
          <p:cNvSpPr/>
          <p:nvPr/>
        </p:nvSpPr>
        <p:spPr>
          <a:xfrm>
            <a:off x="685800" y="400050"/>
            <a:ext cx="11128572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3000"/>
              <a:buFont typeface="Verdana"/>
              <a:buNone/>
            </a:pPr>
            <a:r>
              <a:rPr lang="pl-PL" sz="3000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Nieplanowany miot nie jest prywatnym problemem</a:t>
            </a:r>
            <a:endParaRPr sz="3000" b="1" i="0">
              <a:solidFill>
                <a:srgbClr val="17343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685800" y="1181100"/>
            <a:ext cx="723900" cy="47625"/>
          </a:xfrm>
          <a:prstGeom prst="rect">
            <a:avLst/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685800" y="1390650"/>
            <a:ext cx="2095500" cy="323850"/>
          </a:xfrm>
          <a:prstGeom prst="roundRect">
            <a:avLst>
              <a:gd name="adj" fmla="val 50000"/>
            </a:avLst>
          </a:prstGeom>
          <a:solidFill>
            <a:srgbClr val="1734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685800" y="1409700"/>
            <a:ext cx="209550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DLACZEGO TO WAŻNE</a:t>
            </a: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1409700" y="2176462"/>
            <a:ext cx="2095500" cy="2762250"/>
          </a:xfrm>
          <a:prstGeom prst="roundRect">
            <a:avLst>
              <a:gd name="adj" fmla="val 8182"/>
            </a:avLst>
          </a:prstGeom>
          <a:solidFill>
            <a:srgbClr val="FFFDF8"/>
          </a:solidFill>
          <a:ln w="9525" cap="flat" cmpd="sng">
            <a:solidFill>
              <a:srgbClr val="E7E8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1619250" y="2405062"/>
            <a:ext cx="495300" cy="495300"/>
          </a:xfrm>
          <a:prstGeom prst="ellipse">
            <a:avLst/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1619250" y="2471737"/>
            <a:ext cx="49530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Verdana"/>
              <a:buNone/>
            </a:pPr>
            <a:r>
              <a:rPr lang="pl-PL" sz="165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endParaRPr/>
          </a:p>
        </p:txBody>
      </p:sp>
      <p:sp>
        <p:nvSpPr>
          <p:cNvPr id="33" name="Google Shape;33;p2"/>
          <p:cNvSpPr/>
          <p:nvPr/>
        </p:nvSpPr>
        <p:spPr>
          <a:xfrm>
            <a:off x="1619250" y="3138487"/>
            <a:ext cx="16764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5F59"/>
              </a:buClr>
              <a:buSzPts val="1350"/>
              <a:buFont typeface="Verdana"/>
              <a:buNone/>
            </a:pPr>
            <a:r>
              <a:rPr lang="pl-PL" sz="1350" b="1" i="0">
                <a:solidFill>
                  <a:srgbClr val="1E5F59"/>
                </a:solidFill>
                <a:latin typeface="Verdana"/>
                <a:ea typeface="Verdana"/>
                <a:cs typeface="Verdana"/>
                <a:sym typeface="Verdana"/>
              </a:rPr>
              <a:t>CIĄŻA</a:t>
            </a:r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1619250" y="3624262"/>
            <a:ext cx="16764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500"/>
              <a:buFont typeface="Verdana"/>
              <a:buNone/>
            </a:pPr>
            <a:r>
              <a:rPr lang="pl-PL" sz="1500" b="1" i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Ryzyko dla samicy i obowiązek opieki</a:t>
            </a:r>
            <a:endParaRPr/>
          </a:p>
        </p:txBody>
      </p:sp>
      <p:sp>
        <p:nvSpPr>
          <p:cNvPr id="35" name="Google Shape;35;p2"/>
          <p:cNvSpPr/>
          <p:nvPr/>
        </p:nvSpPr>
        <p:spPr>
          <a:xfrm>
            <a:off x="3505200" y="3157537"/>
            <a:ext cx="3238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2175"/>
              <a:buFont typeface="Verdana"/>
              <a:buNone/>
            </a:pPr>
            <a:r>
              <a:rPr lang="pl-PL" sz="2175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→</a:t>
            </a:r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3829050" y="2176462"/>
            <a:ext cx="2095500" cy="2762250"/>
          </a:xfrm>
          <a:prstGeom prst="roundRect">
            <a:avLst>
              <a:gd name="adj" fmla="val 8182"/>
            </a:avLst>
          </a:prstGeom>
          <a:solidFill>
            <a:srgbClr val="FFFDF8"/>
          </a:solidFill>
          <a:ln w="9525" cap="flat" cmpd="sng">
            <a:solidFill>
              <a:srgbClr val="E7E8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4038600" y="2405062"/>
            <a:ext cx="495300" cy="495300"/>
          </a:xfrm>
          <a:prstGeom prst="ellipse">
            <a:avLst/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4038600" y="2471737"/>
            <a:ext cx="49530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Verdana"/>
              <a:buNone/>
            </a:pPr>
            <a:r>
              <a:rPr lang="pl-PL" sz="165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4038600" y="3138487"/>
            <a:ext cx="16764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5F59"/>
              </a:buClr>
              <a:buSzPts val="1350"/>
              <a:buFont typeface="Verdana"/>
              <a:buNone/>
            </a:pPr>
            <a:r>
              <a:rPr lang="pl-PL" sz="1350" b="1" i="0">
                <a:solidFill>
                  <a:srgbClr val="1E5F59"/>
                </a:solidFill>
                <a:latin typeface="Verdana"/>
                <a:ea typeface="Verdana"/>
                <a:cs typeface="Verdana"/>
                <a:sym typeface="Verdana"/>
              </a:rPr>
              <a:t>MIOT</a:t>
            </a:r>
            <a:endParaRPr/>
          </a:p>
        </p:txBody>
      </p:sp>
      <p:sp>
        <p:nvSpPr>
          <p:cNvPr id="40" name="Google Shape;40;p2"/>
          <p:cNvSpPr/>
          <p:nvPr/>
        </p:nvSpPr>
        <p:spPr>
          <a:xfrm>
            <a:off x="4038600" y="3624262"/>
            <a:ext cx="16764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500"/>
              <a:buFont typeface="Verdana"/>
              <a:buNone/>
            </a:pPr>
            <a:r>
              <a:rPr lang="pl-PL" sz="1500" b="1" i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Karmienie, leczenie i szukanie domów</a:t>
            </a:r>
            <a:endParaRPr/>
          </a:p>
        </p:txBody>
      </p:sp>
      <p:sp>
        <p:nvSpPr>
          <p:cNvPr id="41" name="Google Shape;41;p2"/>
          <p:cNvSpPr/>
          <p:nvPr/>
        </p:nvSpPr>
        <p:spPr>
          <a:xfrm>
            <a:off x="5924550" y="3157537"/>
            <a:ext cx="3238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2175"/>
              <a:buFont typeface="Verdana"/>
              <a:buNone/>
            </a:pPr>
            <a:r>
              <a:rPr lang="pl-PL" sz="2175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→</a:t>
            </a:r>
            <a:endParaRPr/>
          </a:p>
        </p:txBody>
      </p:sp>
      <p:sp>
        <p:nvSpPr>
          <p:cNvPr id="42" name="Google Shape;42;p2"/>
          <p:cNvSpPr/>
          <p:nvPr/>
        </p:nvSpPr>
        <p:spPr>
          <a:xfrm>
            <a:off x="6248400" y="2176462"/>
            <a:ext cx="2095500" cy="2762250"/>
          </a:xfrm>
          <a:prstGeom prst="roundRect">
            <a:avLst>
              <a:gd name="adj" fmla="val 8182"/>
            </a:avLst>
          </a:prstGeom>
          <a:solidFill>
            <a:srgbClr val="FFFDF8"/>
          </a:solidFill>
          <a:ln w="9525" cap="flat" cmpd="sng">
            <a:solidFill>
              <a:srgbClr val="E7E8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6457950" y="2405062"/>
            <a:ext cx="495300" cy="495300"/>
          </a:xfrm>
          <a:prstGeom prst="ellipse">
            <a:avLst/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6457950" y="2471737"/>
            <a:ext cx="49530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Verdana"/>
              <a:buNone/>
            </a:pPr>
            <a:r>
              <a:rPr lang="pl-PL" sz="165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3</a:t>
            </a:r>
            <a:endParaRPr/>
          </a:p>
        </p:txBody>
      </p:sp>
      <p:sp>
        <p:nvSpPr>
          <p:cNvPr id="45" name="Google Shape;45;p2"/>
          <p:cNvSpPr/>
          <p:nvPr/>
        </p:nvSpPr>
        <p:spPr>
          <a:xfrm>
            <a:off x="6457950" y="3138487"/>
            <a:ext cx="16764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5F59"/>
              </a:buClr>
              <a:buSzPts val="1350"/>
              <a:buFont typeface="Verdana"/>
              <a:buNone/>
            </a:pPr>
            <a:r>
              <a:rPr lang="pl-PL" sz="1350" b="1" i="0">
                <a:solidFill>
                  <a:srgbClr val="1E5F59"/>
                </a:solidFill>
                <a:latin typeface="Verdana"/>
                <a:ea typeface="Verdana"/>
                <a:cs typeface="Verdana"/>
                <a:sym typeface="Verdana"/>
              </a:rPr>
              <a:t>BEZDOMNOŚĆ</a:t>
            </a:r>
            <a:endParaRPr/>
          </a:p>
        </p:txBody>
      </p:sp>
      <p:sp>
        <p:nvSpPr>
          <p:cNvPr id="46" name="Google Shape;46;p2"/>
          <p:cNvSpPr/>
          <p:nvPr/>
        </p:nvSpPr>
        <p:spPr>
          <a:xfrm>
            <a:off x="6457950" y="3624262"/>
            <a:ext cx="16764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500"/>
              <a:buFont typeface="Verdana"/>
              <a:buNone/>
            </a:pPr>
            <a:r>
              <a:rPr lang="pl-PL" sz="1500" b="1" i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Wałęsanie, urazy, choroby i konflikty</a:t>
            </a:r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8343900" y="3157537"/>
            <a:ext cx="3238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2175"/>
              <a:buFont typeface="Verdana"/>
              <a:buNone/>
            </a:pPr>
            <a:r>
              <a:rPr lang="pl-PL" sz="2175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→</a:t>
            </a:r>
            <a:endParaRPr/>
          </a:p>
        </p:txBody>
      </p:sp>
      <p:sp>
        <p:nvSpPr>
          <p:cNvPr id="48" name="Google Shape;48;p2"/>
          <p:cNvSpPr/>
          <p:nvPr/>
        </p:nvSpPr>
        <p:spPr>
          <a:xfrm>
            <a:off x="8667750" y="2176462"/>
            <a:ext cx="2095500" cy="2762250"/>
          </a:xfrm>
          <a:prstGeom prst="roundRect">
            <a:avLst>
              <a:gd name="adj" fmla="val 8182"/>
            </a:avLst>
          </a:prstGeom>
          <a:solidFill>
            <a:srgbClr val="17343A"/>
          </a:solidFill>
          <a:ln w="9525" cap="flat" cmpd="sng">
            <a:solidFill>
              <a:srgbClr val="1734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8877300" y="2405062"/>
            <a:ext cx="495300" cy="495300"/>
          </a:xfrm>
          <a:prstGeom prst="ellipse">
            <a:avLst/>
          </a:prstGeom>
          <a:solidFill>
            <a:srgbClr val="E1AE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"/>
          <p:cNvSpPr/>
          <p:nvPr/>
        </p:nvSpPr>
        <p:spPr>
          <a:xfrm>
            <a:off x="8877300" y="2471737"/>
            <a:ext cx="49530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1650"/>
              <a:buFont typeface="Verdana"/>
              <a:buNone/>
            </a:pPr>
            <a:r>
              <a:rPr lang="pl-PL" sz="1650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4</a:t>
            </a:r>
            <a:endParaRPr/>
          </a:p>
        </p:txBody>
      </p:sp>
      <p:sp>
        <p:nvSpPr>
          <p:cNvPr id="51" name="Google Shape;51;p2"/>
          <p:cNvSpPr/>
          <p:nvPr/>
        </p:nvSpPr>
        <p:spPr>
          <a:xfrm>
            <a:off x="8877300" y="3138487"/>
            <a:ext cx="16764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3E5BF"/>
              </a:buClr>
              <a:buSzPts val="1350"/>
              <a:buFont typeface="Verdana"/>
              <a:buNone/>
            </a:pPr>
            <a:r>
              <a:rPr lang="pl-PL" sz="1350" b="1" i="0">
                <a:solidFill>
                  <a:srgbClr val="F3E5BF"/>
                </a:solidFill>
                <a:latin typeface="Verdana"/>
                <a:ea typeface="Verdana"/>
                <a:cs typeface="Verdana"/>
                <a:sym typeface="Verdana"/>
              </a:rPr>
              <a:t>KOSZT WSPÓLNY</a:t>
            </a:r>
            <a:endParaRPr/>
          </a:p>
        </p:txBody>
      </p:sp>
      <p:sp>
        <p:nvSpPr>
          <p:cNvPr id="52" name="Google Shape;52;p2"/>
          <p:cNvSpPr/>
          <p:nvPr/>
        </p:nvSpPr>
        <p:spPr>
          <a:xfrm>
            <a:off x="8877300" y="3624262"/>
            <a:ext cx="16764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Verdana"/>
              <a:buNone/>
            </a:pPr>
            <a:r>
              <a:rPr lang="pl-PL" sz="15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Interwencje, transport, schronisko</a:t>
            </a:r>
            <a:endParaRPr sz="1500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3" name="Google Shape;53;p2"/>
          <p:cNvSpPr/>
          <p:nvPr/>
        </p:nvSpPr>
        <p:spPr>
          <a:xfrm>
            <a:off x="1419225" y="5400675"/>
            <a:ext cx="9353550" cy="800100"/>
          </a:xfrm>
          <a:prstGeom prst="roundRect">
            <a:avLst>
              <a:gd name="adj" fmla="val 16667"/>
            </a:avLst>
          </a:prstGeom>
          <a:solidFill>
            <a:srgbClr val="DDECE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2"/>
          <p:cNvSpPr/>
          <p:nvPr/>
        </p:nvSpPr>
        <p:spPr>
          <a:xfrm>
            <a:off x="1714500" y="5562600"/>
            <a:ext cx="87630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1725"/>
              <a:buFont typeface="Verdana"/>
              <a:buNone/>
            </a:pPr>
            <a:r>
              <a:rPr lang="pl-PL" sz="1725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Kastracja nie rozwiązuje wszystkiego, ale skutecznie przerywa jeden ważny początek tego łańcucha: nieplanowane rozmnażanie.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"/>
          <p:cNvSpPr/>
          <p:nvPr/>
        </p:nvSpPr>
        <p:spPr>
          <a:xfrm>
            <a:off x="685800" y="400050"/>
            <a:ext cx="100012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3000"/>
              <a:buFont typeface="Verdana"/>
              <a:buNone/>
            </a:pPr>
            <a:r>
              <a:rPr lang="pl-PL" sz="3000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Co właściwie oznacza kastracja psa lub kota?</a:t>
            </a:r>
            <a:endParaRPr/>
          </a:p>
        </p:txBody>
      </p:sp>
      <p:sp>
        <p:nvSpPr>
          <p:cNvPr id="61" name="Google Shape;61;p3"/>
          <p:cNvSpPr/>
          <p:nvPr/>
        </p:nvSpPr>
        <p:spPr>
          <a:xfrm>
            <a:off x="685800" y="1181100"/>
            <a:ext cx="723900" cy="47625"/>
          </a:xfrm>
          <a:prstGeom prst="rect">
            <a:avLst/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685800" y="1390650"/>
            <a:ext cx="1275080" cy="323850"/>
          </a:xfrm>
          <a:prstGeom prst="roundRect">
            <a:avLst>
              <a:gd name="adj" fmla="val 50000"/>
            </a:avLst>
          </a:prstGeom>
          <a:solidFill>
            <a:srgbClr val="1734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"/>
          <p:cNvSpPr/>
          <p:nvPr/>
        </p:nvSpPr>
        <p:spPr>
          <a:xfrm>
            <a:off x="685800" y="1409700"/>
            <a:ext cx="127508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PODSTAWY</a:t>
            </a:r>
            <a:endParaRPr/>
          </a:p>
        </p:txBody>
      </p:sp>
      <p:sp>
        <p:nvSpPr>
          <p:cNvPr id="64" name="Google Shape;64;p3"/>
          <p:cNvSpPr/>
          <p:nvPr/>
        </p:nvSpPr>
        <p:spPr>
          <a:xfrm>
            <a:off x="933450" y="2280920"/>
            <a:ext cx="3143250" cy="2219960"/>
          </a:xfrm>
          <a:prstGeom prst="roundRect">
            <a:avLst>
              <a:gd name="adj" fmla="val 7200"/>
            </a:avLst>
          </a:prstGeom>
          <a:solidFill>
            <a:srgbClr val="F4D9D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1181100" y="2509520"/>
            <a:ext cx="552450" cy="552450"/>
          </a:xfrm>
          <a:prstGeom prst="ellipse">
            <a:avLst/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3"/>
          <p:cNvSpPr/>
          <p:nvPr/>
        </p:nvSpPr>
        <p:spPr>
          <a:xfrm>
            <a:off x="1181100" y="2576195"/>
            <a:ext cx="5524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25"/>
              <a:buFont typeface="Verdana"/>
              <a:buNone/>
            </a:pPr>
            <a:r>
              <a:rPr lang="pl-PL" sz="20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♀</a:t>
            </a:r>
            <a:endParaRPr/>
          </a:p>
        </p:txBody>
      </p:sp>
      <p:sp>
        <p:nvSpPr>
          <p:cNvPr id="67" name="Google Shape;67;p3"/>
          <p:cNvSpPr/>
          <p:nvPr/>
        </p:nvSpPr>
        <p:spPr>
          <a:xfrm>
            <a:off x="1828800" y="2708910"/>
            <a:ext cx="26289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1425"/>
              <a:buFont typeface="Verdana"/>
              <a:buNone/>
            </a:pPr>
            <a:r>
              <a:rPr lang="pl-PL" sz="1425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SAMICA</a:t>
            </a:r>
            <a:endParaRPr/>
          </a:p>
        </p:txBody>
      </p:sp>
      <p:sp>
        <p:nvSpPr>
          <p:cNvPr id="68" name="Google Shape;68;p3"/>
          <p:cNvSpPr/>
          <p:nvPr/>
        </p:nvSpPr>
        <p:spPr>
          <a:xfrm>
            <a:off x="1181100" y="3420746"/>
            <a:ext cx="2628900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650"/>
              <a:buFont typeface="Verdana"/>
              <a:buNone/>
            </a:pPr>
            <a:r>
              <a:rPr lang="pl-PL" sz="1650" b="1" i="0" dirty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Usunięcie jajników</a:t>
            </a:r>
            <a:r>
              <a:rPr lang="pl-PL" sz="1650" b="1" dirty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 i </a:t>
            </a:r>
            <a:r>
              <a:rPr lang="pl-PL" sz="1650" b="1" i="0" dirty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macicy</a:t>
            </a:r>
            <a:endParaRPr sz="1650" b="1" i="0" dirty="0">
              <a:solidFill>
                <a:srgbClr val="20323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9" name="Google Shape;69;p3"/>
          <p:cNvSpPr/>
          <p:nvPr/>
        </p:nvSpPr>
        <p:spPr>
          <a:xfrm>
            <a:off x="4457700" y="2280920"/>
            <a:ext cx="3143250" cy="2219960"/>
          </a:xfrm>
          <a:prstGeom prst="roundRect">
            <a:avLst>
              <a:gd name="adj" fmla="val 7200"/>
            </a:avLst>
          </a:prstGeom>
          <a:solidFill>
            <a:srgbClr val="DDECE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4705350" y="2509520"/>
            <a:ext cx="552450" cy="552450"/>
          </a:xfrm>
          <a:prstGeom prst="ellipse">
            <a:avLst/>
          </a:prstGeom>
          <a:solidFill>
            <a:srgbClr val="287B7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4705350" y="2576195"/>
            <a:ext cx="5524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25"/>
              <a:buFont typeface="Verdana"/>
              <a:buNone/>
            </a:pPr>
            <a:r>
              <a:rPr lang="pl-PL" sz="20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♂</a:t>
            </a:r>
            <a:endParaRPr/>
          </a:p>
        </p:txBody>
      </p:sp>
      <p:sp>
        <p:nvSpPr>
          <p:cNvPr id="72" name="Google Shape;72;p3"/>
          <p:cNvSpPr/>
          <p:nvPr/>
        </p:nvSpPr>
        <p:spPr>
          <a:xfrm>
            <a:off x="5353050" y="2708910"/>
            <a:ext cx="26289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1425"/>
              <a:buFont typeface="Verdana"/>
              <a:buNone/>
            </a:pPr>
            <a:r>
              <a:rPr lang="pl-PL" sz="1425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SAMIEC</a:t>
            </a:r>
            <a:endParaRPr/>
          </a:p>
        </p:txBody>
      </p:sp>
      <p:sp>
        <p:nvSpPr>
          <p:cNvPr id="73" name="Google Shape;73;p3"/>
          <p:cNvSpPr/>
          <p:nvPr/>
        </p:nvSpPr>
        <p:spPr>
          <a:xfrm>
            <a:off x="4705350" y="3420746"/>
            <a:ext cx="2628900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650"/>
              <a:buFont typeface="Verdana"/>
              <a:buNone/>
            </a:pPr>
            <a:r>
              <a:rPr lang="pl-PL" sz="1650" b="1" i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Usunięcie jąder</a:t>
            </a:r>
            <a:endParaRPr sz="1650" b="1" i="0">
              <a:solidFill>
                <a:srgbClr val="20323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4" name="Google Shape;74;p3"/>
          <p:cNvSpPr/>
          <p:nvPr/>
        </p:nvSpPr>
        <p:spPr>
          <a:xfrm>
            <a:off x="7981950" y="2280920"/>
            <a:ext cx="3143250" cy="2219960"/>
          </a:xfrm>
          <a:prstGeom prst="roundRect">
            <a:avLst>
              <a:gd name="adj" fmla="val 7200"/>
            </a:avLst>
          </a:prstGeom>
          <a:solidFill>
            <a:srgbClr val="F3E5B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3"/>
          <p:cNvSpPr/>
          <p:nvPr/>
        </p:nvSpPr>
        <p:spPr>
          <a:xfrm>
            <a:off x="8229600" y="2509520"/>
            <a:ext cx="552450" cy="552450"/>
          </a:xfrm>
          <a:prstGeom prst="ellipse">
            <a:avLst/>
          </a:prstGeom>
          <a:solidFill>
            <a:srgbClr val="E1AE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3"/>
          <p:cNvSpPr/>
          <p:nvPr/>
        </p:nvSpPr>
        <p:spPr>
          <a:xfrm>
            <a:off x="8229600" y="2576195"/>
            <a:ext cx="5524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25"/>
              <a:buFont typeface="Verdana"/>
              <a:buNone/>
            </a:pPr>
            <a:r>
              <a:rPr lang="pl-PL" sz="20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=</a:t>
            </a:r>
            <a:endParaRPr/>
          </a:p>
        </p:txBody>
      </p:sp>
      <p:sp>
        <p:nvSpPr>
          <p:cNvPr id="77" name="Google Shape;77;p3"/>
          <p:cNvSpPr/>
          <p:nvPr/>
        </p:nvSpPr>
        <p:spPr>
          <a:xfrm>
            <a:off x="8877300" y="2708910"/>
            <a:ext cx="26289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1425"/>
              <a:buFont typeface="Verdana"/>
              <a:buNone/>
            </a:pPr>
            <a:r>
              <a:rPr lang="pl-PL" sz="1425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SKUTEK</a:t>
            </a:r>
            <a:endParaRPr/>
          </a:p>
        </p:txBody>
      </p:sp>
      <p:sp>
        <p:nvSpPr>
          <p:cNvPr id="78" name="Google Shape;78;p3"/>
          <p:cNvSpPr/>
          <p:nvPr/>
        </p:nvSpPr>
        <p:spPr>
          <a:xfrm>
            <a:off x="8229600" y="3420746"/>
            <a:ext cx="2628900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650"/>
              <a:buFont typeface="Verdana"/>
              <a:buNone/>
            </a:pPr>
            <a:r>
              <a:rPr lang="pl-PL" sz="1650" b="1" i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Trwały brak płodności oraz zmiana wpływu hormonów płciowych</a:t>
            </a:r>
            <a:endParaRPr sz="1650" b="1" i="0">
              <a:solidFill>
                <a:srgbClr val="20323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9" name="Google Shape;79;p3"/>
          <p:cNvSpPr/>
          <p:nvPr/>
        </p:nvSpPr>
        <p:spPr>
          <a:xfrm>
            <a:off x="933450" y="4907916"/>
            <a:ext cx="10191750" cy="1559559"/>
          </a:xfrm>
          <a:prstGeom prst="roundRect">
            <a:avLst>
              <a:gd name="adj" fmla="val 13333"/>
            </a:avLst>
          </a:prstGeom>
          <a:solidFill>
            <a:srgbClr val="1734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1199515" y="5067300"/>
            <a:ext cx="9582150" cy="1190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Verdana"/>
              <a:buNone/>
            </a:pPr>
            <a:r>
              <a:rPr lang="pl-PL" sz="16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W mowie potocznej zabieg u samicy często nazywa się „sterylizacją”. </a:t>
            </a:r>
            <a:endParaRPr sz="1600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Verdana"/>
              <a:buNone/>
            </a:pPr>
            <a:r>
              <a:rPr lang="pl-PL" sz="16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Medycznie sterylizacja może oznaczać także metodę zachowującą gonady </a:t>
            </a:r>
            <a:endParaRPr sz="1600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Verdana"/>
              <a:buNone/>
            </a:pPr>
            <a:r>
              <a:rPr lang="pl-PL" sz="16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— dlatego warto pytać lekarza o konkretną technikę.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624B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"/>
          <p:cNvSpPr/>
          <p:nvPr/>
        </p:nvSpPr>
        <p:spPr>
          <a:xfrm>
            <a:off x="685800" y="400050"/>
            <a:ext cx="1091692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Verdana"/>
              <a:buNone/>
            </a:pPr>
            <a:r>
              <a:rPr lang="pl-PL" sz="30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Jedna nieplanowana ciąża uruchamia łańcuch</a:t>
            </a:r>
            <a:endParaRPr sz="3000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7" name="Google Shape;87;p4"/>
          <p:cNvSpPr/>
          <p:nvPr/>
        </p:nvSpPr>
        <p:spPr>
          <a:xfrm>
            <a:off x="685800" y="1181100"/>
            <a:ext cx="723900" cy="47625"/>
          </a:xfrm>
          <a:prstGeom prst="rect">
            <a:avLst/>
          </a:prstGeom>
          <a:solidFill>
            <a:srgbClr val="E1AE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4"/>
          <p:cNvSpPr/>
          <p:nvPr/>
        </p:nvSpPr>
        <p:spPr>
          <a:xfrm>
            <a:off x="685799" y="1438275"/>
            <a:ext cx="2676525" cy="323850"/>
          </a:xfrm>
          <a:prstGeom prst="roundRect">
            <a:avLst>
              <a:gd name="adj" fmla="val 50000"/>
            </a:avLst>
          </a:prstGeom>
          <a:solidFill>
            <a:srgbClr val="1734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685800" y="1457325"/>
            <a:ext cx="2676524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PRZYKŁAD — NIE PROGNOZA</a:t>
            </a:r>
            <a:endParaRPr/>
          </a:p>
        </p:txBody>
      </p:sp>
      <p:sp>
        <p:nvSpPr>
          <p:cNvPr id="90" name="Google Shape;90;p4"/>
          <p:cNvSpPr/>
          <p:nvPr/>
        </p:nvSpPr>
        <p:spPr>
          <a:xfrm>
            <a:off x="1028700" y="2282507"/>
            <a:ext cx="123825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Verdana"/>
              <a:buNone/>
            </a:pPr>
            <a:r>
              <a:rPr lang="pl-PL" sz="72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endParaRPr/>
          </a:p>
        </p:txBody>
      </p:sp>
      <p:sp>
        <p:nvSpPr>
          <p:cNvPr id="91" name="Google Shape;91;p4"/>
          <p:cNvSpPr/>
          <p:nvPr/>
        </p:nvSpPr>
        <p:spPr>
          <a:xfrm>
            <a:off x="914400" y="3463600"/>
            <a:ext cx="16383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6F1E7"/>
              </a:buClr>
              <a:buSzPts val="1500"/>
              <a:buFont typeface="Verdana"/>
              <a:buNone/>
            </a:pPr>
            <a:r>
              <a:rPr lang="pl-PL" sz="1500" b="1" i="0">
                <a:solidFill>
                  <a:srgbClr val="F6F1E7"/>
                </a:solidFill>
                <a:latin typeface="Verdana"/>
                <a:ea typeface="Verdana"/>
                <a:cs typeface="Verdana"/>
                <a:sym typeface="Verdana"/>
              </a:rPr>
              <a:t>niekastrowana kotka</a:t>
            </a:r>
            <a:endParaRPr sz="1500" b="1" i="0">
              <a:solidFill>
                <a:srgbClr val="F6F1E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2" name="Google Shape;92;p4"/>
          <p:cNvSpPr/>
          <p:nvPr/>
        </p:nvSpPr>
        <p:spPr>
          <a:xfrm>
            <a:off x="2552700" y="2720657"/>
            <a:ext cx="8191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E1AE4B"/>
              </a:buClr>
              <a:buSzPts val="4350"/>
              <a:buFont typeface="Verdana"/>
              <a:buNone/>
            </a:pPr>
            <a:r>
              <a:rPr lang="pl-PL" sz="4350" b="1" i="0">
                <a:solidFill>
                  <a:srgbClr val="E1AE4B"/>
                </a:solidFill>
                <a:latin typeface="Verdana"/>
                <a:ea typeface="Verdana"/>
                <a:cs typeface="Verdana"/>
                <a:sym typeface="Verdana"/>
              </a:rPr>
              <a:t>×</a:t>
            </a:r>
            <a:endParaRPr/>
          </a:p>
        </p:txBody>
      </p:sp>
      <p:sp>
        <p:nvSpPr>
          <p:cNvPr id="93" name="Google Shape;93;p4"/>
          <p:cNvSpPr/>
          <p:nvPr/>
        </p:nvSpPr>
        <p:spPr>
          <a:xfrm>
            <a:off x="3514725" y="2282507"/>
            <a:ext cx="123825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Verdana"/>
              <a:buNone/>
            </a:pPr>
            <a:r>
              <a:rPr lang="pl-PL" sz="72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endParaRPr/>
          </a:p>
        </p:txBody>
      </p:sp>
      <p:sp>
        <p:nvSpPr>
          <p:cNvPr id="94" name="Google Shape;94;p4"/>
          <p:cNvSpPr/>
          <p:nvPr/>
        </p:nvSpPr>
        <p:spPr>
          <a:xfrm>
            <a:off x="3400425" y="3463607"/>
            <a:ext cx="146685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6F1E7"/>
              </a:buClr>
              <a:buSzPts val="1500"/>
              <a:buFont typeface="Verdana"/>
              <a:buNone/>
            </a:pPr>
            <a:r>
              <a:rPr lang="pl-PL" sz="1500" b="1" i="0">
                <a:solidFill>
                  <a:srgbClr val="F6F1E7"/>
                </a:solidFill>
                <a:latin typeface="Verdana"/>
                <a:ea typeface="Verdana"/>
                <a:cs typeface="Verdana"/>
                <a:sym typeface="Verdana"/>
              </a:rPr>
              <a:t>mioty w roku</a:t>
            </a:r>
            <a:endParaRPr sz="1500" b="1" i="0">
              <a:solidFill>
                <a:srgbClr val="F6F1E7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6F1E7"/>
              </a:buClr>
              <a:buSzPts val="1500"/>
              <a:buFont typeface="Verdana"/>
              <a:buNone/>
            </a:pPr>
            <a:r>
              <a:rPr lang="pl-PL" sz="1500" b="1" i="0">
                <a:solidFill>
                  <a:srgbClr val="F6F1E7"/>
                </a:solidFill>
                <a:latin typeface="Verdana"/>
                <a:ea typeface="Verdana"/>
                <a:cs typeface="Verdana"/>
                <a:sym typeface="Verdana"/>
              </a:rPr>
              <a:t>(minimum)</a:t>
            </a:r>
            <a:endParaRPr sz="1500" b="1" i="0">
              <a:solidFill>
                <a:srgbClr val="F6F1E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5038725" y="2720657"/>
            <a:ext cx="8191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E1AE4B"/>
              </a:buClr>
              <a:buSzPts val="4350"/>
              <a:buFont typeface="Verdana"/>
              <a:buNone/>
            </a:pPr>
            <a:r>
              <a:rPr lang="pl-PL" sz="4350" b="1" i="0">
                <a:solidFill>
                  <a:srgbClr val="E1AE4B"/>
                </a:solidFill>
                <a:latin typeface="Verdana"/>
                <a:ea typeface="Verdana"/>
                <a:cs typeface="Verdana"/>
                <a:sym typeface="Verdana"/>
              </a:rPr>
              <a:t>×</a:t>
            </a:r>
            <a:endParaRPr/>
          </a:p>
        </p:txBody>
      </p:sp>
      <p:sp>
        <p:nvSpPr>
          <p:cNvPr id="96" name="Google Shape;96;p4"/>
          <p:cNvSpPr/>
          <p:nvPr/>
        </p:nvSpPr>
        <p:spPr>
          <a:xfrm>
            <a:off x="6000750" y="2282507"/>
            <a:ext cx="123825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Verdana"/>
              <a:buNone/>
            </a:pPr>
            <a:r>
              <a:rPr lang="pl-PL" sz="72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6</a:t>
            </a:r>
            <a:endParaRPr sz="7200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7" name="Google Shape;97;p4"/>
          <p:cNvSpPr/>
          <p:nvPr/>
        </p:nvSpPr>
        <p:spPr>
          <a:xfrm>
            <a:off x="5848350" y="3463607"/>
            <a:ext cx="154305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6F1E7"/>
              </a:buClr>
              <a:buSzPts val="1500"/>
              <a:buFont typeface="Verdana"/>
              <a:buNone/>
            </a:pPr>
            <a:r>
              <a:rPr lang="pl-PL" sz="1500" b="1" i="0">
                <a:solidFill>
                  <a:srgbClr val="F6F1E7"/>
                </a:solidFill>
                <a:latin typeface="Verdana"/>
                <a:ea typeface="Verdana"/>
                <a:cs typeface="Verdana"/>
                <a:sym typeface="Verdana"/>
              </a:rPr>
              <a:t>kocięta </a:t>
            </a:r>
            <a:endParaRPr sz="1500" b="1" i="0">
              <a:solidFill>
                <a:srgbClr val="F6F1E7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6F1E7"/>
              </a:buClr>
              <a:buSzPts val="1500"/>
              <a:buFont typeface="Verdana"/>
              <a:buNone/>
            </a:pPr>
            <a:r>
              <a:rPr lang="pl-PL" sz="1500" b="1" i="0">
                <a:solidFill>
                  <a:srgbClr val="F6F1E7"/>
                </a:solidFill>
                <a:latin typeface="Verdana"/>
                <a:ea typeface="Verdana"/>
                <a:cs typeface="Verdana"/>
                <a:sym typeface="Verdana"/>
              </a:rPr>
              <a:t>w miocie</a:t>
            </a:r>
            <a:endParaRPr sz="1500" b="1" i="0">
              <a:solidFill>
                <a:srgbClr val="F6F1E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8" name="Google Shape;98;p4"/>
          <p:cNvSpPr/>
          <p:nvPr/>
        </p:nvSpPr>
        <p:spPr>
          <a:xfrm>
            <a:off x="7553325" y="2720657"/>
            <a:ext cx="8191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E1AE4B"/>
              </a:buClr>
              <a:buSzPts val="4350"/>
              <a:buFont typeface="Verdana"/>
              <a:buNone/>
            </a:pPr>
            <a:r>
              <a:rPr lang="pl-PL" sz="4350" b="1" i="0">
                <a:solidFill>
                  <a:srgbClr val="E1AE4B"/>
                </a:solidFill>
                <a:latin typeface="Verdana"/>
                <a:ea typeface="Verdana"/>
                <a:cs typeface="Verdana"/>
                <a:sym typeface="Verdana"/>
              </a:rPr>
              <a:t>=</a:t>
            </a:r>
            <a:endParaRPr/>
          </a:p>
        </p:txBody>
      </p:sp>
      <p:sp>
        <p:nvSpPr>
          <p:cNvPr id="99" name="Google Shape;99;p4"/>
          <p:cNvSpPr/>
          <p:nvPr/>
        </p:nvSpPr>
        <p:spPr>
          <a:xfrm>
            <a:off x="8639175" y="2082482"/>
            <a:ext cx="2714625" cy="2133600"/>
          </a:xfrm>
          <a:prstGeom prst="roundRect">
            <a:avLst>
              <a:gd name="adj" fmla="val 9821"/>
            </a:avLst>
          </a:prstGeom>
          <a:solidFill>
            <a:srgbClr val="1734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8924925" y="2263457"/>
            <a:ext cx="2143125" cy="1238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E1AE4B"/>
              </a:buClr>
              <a:buSzPts val="8400"/>
              <a:buFont typeface="Verdana"/>
              <a:buNone/>
            </a:pPr>
            <a:r>
              <a:rPr lang="pl-PL" sz="8400" b="1" i="0">
                <a:solidFill>
                  <a:srgbClr val="E1AE4B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sz="8400" b="1" i="0">
              <a:solidFill>
                <a:srgbClr val="E1AE4B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8886825" y="3454082"/>
            <a:ext cx="2219325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25"/>
              <a:buFont typeface="Verdana"/>
              <a:buNone/>
            </a:pPr>
            <a:r>
              <a:rPr lang="pl-PL" sz="14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nowych zwierząt wymagających opieki i domów</a:t>
            </a:r>
            <a:endParaRPr sz="1425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838200" y="4724400"/>
            <a:ext cx="10515600" cy="19050"/>
          </a:xfrm>
          <a:prstGeom prst="rect">
            <a:avLst/>
          </a:prstGeom>
          <a:solidFill>
            <a:srgbClr val="F3E5B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4"/>
          <p:cNvSpPr/>
          <p:nvPr/>
        </p:nvSpPr>
        <p:spPr>
          <a:xfrm>
            <a:off x="838200" y="5212715"/>
            <a:ext cx="10515601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lang="pl-PL" sz="18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To celowo prosty rachunek pokazujący skalę jednego roku. Nie uwzględnia potomstwa kociąt — i nie uwzględnia „MAKSYMALNEJ LICZBY”.</a:t>
            </a:r>
            <a:endParaRPr sz="1800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5" descr="Obraz zawierający ssak&#10;&#10;Zawartość wygenerowana przez sztuczną inteligencję może być niepoprawna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647"/>
            <a:ext cx="12192000" cy="68543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624B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"/>
          <p:cNvSpPr/>
          <p:nvPr/>
        </p:nvSpPr>
        <p:spPr>
          <a:xfrm>
            <a:off x="685800" y="400050"/>
            <a:ext cx="1091692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Verdana"/>
              <a:buNone/>
            </a:pPr>
            <a:r>
              <a:rPr lang="pl-PL" sz="30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Jedna nieplanowana ciąża uruchamia łańcuch</a:t>
            </a:r>
            <a:endParaRPr sz="3000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6" name="Google Shape;116;p6"/>
          <p:cNvSpPr/>
          <p:nvPr/>
        </p:nvSpPr>
        <p:spPr>
          <a:xfrm>
            <a:off x="685800" y="1181100"/>
            <a:ext cx="723900" cy="47625"/>
          </a:xfrm>
          <a:prstGeom prst="rect">
            <a:avLst/>
          </a:prstGeom>
          <a:solidFill>
            <a:srgbClr val="E1AE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6"/>
          <p:cNvSpPr/>
          <p:nvPr/>
        </p:nvSpPr>
        <p:spPr>
          <a:xfrm>
            <a:off x="685799" y="1438275"/>
            <a:ext cx="2676525" cy="323850"/>
          </a:xfrm>
          <a:prstGeom prst="roundRect">
            <a:avLst>
              <a:gd name="adj" fmla="val 50000"/>
            </a:avLst>
          </a:prstGeom>
          <a:solidFill>
            <a:srgbClr val="1734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6"/>
          <p:cNvSpPr/>
          <p:nvPr/>
        </p:nvSpPr>
        <p:spPr>
          <a:xfrm>
            <a:off x="685800" y="1457325"/>
            <a:ext cx="2676524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PRZYKŁAD — NIE PROGNOZA</a:t>
            </a:r>
            <a:endParaRPr/>
          </a:p>
        </p:txBody>
      </p:sp>
      <p:sp>
        <p:nvSpPr>
          <p:cNvPr id="119" name="Google Shape;119;p6"/>
          <p:cNvSpPr/>
          <p:nvPr/>
        </p:nvSpPr>
        <p:spPr>
          <a:xfrm>
            <a:off x="1028700" y="2282507"/>
            <a:ext cx="123825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Verdana"/>
              <a:buNone/>
            </a:pPr>
            <a:r>
              <a:rPr lang="pl-PL" sz="72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endParaRPr/>
          </a:p>
        </p:txBody>
      </p:sp>
      <p:sp>
        <p:nvSpPr>
          <p:cNvPr id="120" name="Google Shape;120;p6"/>
          <p:cNvSpPr/>
          <p:nvPr/>
        </p:nvSpPr>
        <p:spPr>
          <a:xfrm>
            <a:off x="914400" y="3463600"/>
            <a:ext cx="16383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6F1E7"/>
              </a:buClr>
              <a:buSzPts val="1500"/>
              <a:buFont typeface="Verdana"/>
              <a:buNone/>
            </a:pPr>
            <a:r>
              <a:rPr lang="pl-PL" sz="1500" b="1" i="0">
                <a:solidFill>
                  <a:srgbClr val="F6F1E7"/>
                </a:solidFill>
                <a:latin typeface="Verdana"/>
                <a:ea typeface="Verdana"/>
                <a:cs typeface="Verdana"/>
                <a:sym typeface="Verdana"/>
              </a:rPr>
              <a:t>niekastrowana suka</a:t>
            </a:r>
            <a:endParaRPr sz="1500" b="1" i="0">
              <a:solidFill>
                <a:srgbClr val="F6F1E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1" name="Google Shape;121;p6"/>
          <p:cNvSpPr/>
          <p:nvPr/>
        </p:nvSpPr>
        <p:spPr>
          <a:xfrm>
            <a:off x="2552700" y="2720657"/>
            <a:ext cx="8191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E1AE4B"/>
              </a:buClr>
              <a:buSzPts val="4350"/>
              <a:buFont typeface="Verdana"/>
              <a:buNone/>
            </a:pPr>
            <a:r>
              <a:rPr lang="pl-PL" sz="4350" b="1" i="0">
                <a:solidFill>
                  <a:srgbClr val="E1AE4B"/>
                </a:solidFill>
                <a:latin typeface="Verdana"/>
                <a:ea typeface="Verdana"/>
                <a:cs typeface="Verdana"/>
                <a:sym typeface="Verdana"/>
              </a:rPr>
              <a:t>×</a:t>
            </a:r>
            <a:endParaRPr/>
          </a:p>
        </p:txBody>
      </p:sp>
      <p:sp>
        <p:nvSpPr>
          <p:cNvPr id="122" name="Google Shape;122;p6"/>
          <p:cNvSpPr/>
          <p:nvPr/>
        </p:nvSpPr>
        <p:spPr>
          <a:xfrm>
            <a:off x="3514725" y="2282507"/>
            <a:ext cx="123825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Verdana"/>
              <a:buNone/>
            </a:pPr>
            <a:r>
              <a:rPr lang="pl-PL" sz="72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endParaRPr/>
          </a:p>
        </p:txBody>
      </p:sp>
      <p:sp>
        <p:nvSpPr>
          <p:cNvPr id="123" name="Google Shape;123;p6"/>
          <p:cNvSpPr/>
          <p:nvPr/>
        </p:nvSpPr>
        <p:spPr>
          <a:xfrm>
            <a:off x="3400425" y="3463607"/>
            <a:ext cx="146685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6F1E7"/>
              </a:buClr>
              <a:buSzPts val="1500"/>
              <a:buFont typeface="Verdana"/>
              <a:buNone/>
            </a:pPr>
            <a:r>
              <a:rPr lang="pl-PL" sz="1500" b="1" i="0">
                <a:solidFill>
                  <a:srgbClr val="F6F1E7"/>
                </a:solidFill>
                <a:latin typeface="Verdana"/>
                <a:ea typeface="Verdana"/>
                <a:cs typeface="Verdana"/>
                <a:sym typeface="Verdana"/>
              </a:rPr>
              <a:t>mioty w roku</a:t>
            </a:r>
            <a:endParaRPr sz="1500" b="1" i="0">
              <a:solidFill>
                <a:srgbClr val="F6F1E7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6F1E7"/>
              </a:buClr>
              <a:buSzPts val="1500"/>
              <a:buFont typeface="Verdana"/>
              <a:buNone/>
            </a:pPr>
            <a:r>
              <a:rPr lang="pl-PL" sz="1500" b="1" i="0">
                <a:solidFill>
                  <a:srgbClr val="F6F1E7"/>
                </a:solidFill>
                <a:latin typeface="Verdana"/>
                <a:ea typeface="Verdana"/>
                <a:cs typeface="Verdana"/>
                <a:sym typeface="Verdana"/>
              </a:rPr>
              <a:t>(minimum)</a:t>
            </a:r>
            <a:endParaRPr sz="1500" b="1" i="0">
              <a:solidFill>
                <a:srgbClr val="F6F1E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4" name="Google Shape;124;p6"/>
          <p:cNvSpPr/>
          <p:nvPr/>
        </p:nvSpPr>
        <p:spPr>
          <a:xfrm>
            <a:off x="5038725" y="2720657"/>
            <a:ext cx="8191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E1AE4B"/>
              </a:buClr>
              <a:buSzPts val="4350"/>
              <a:buFont typeface="Verdana"/>
              <a:buNone/>
            </a:pPr>
            <a:r>
              <a:rPr lang="pl-PL" sz="4350" b="1" i="0">
                <a:solidFill>
                  <a:srgbClr val="E1AE4B"/>
                </a:solidFill>
                <a:latin typeface="Verdana"/>
                <a:ea typeface="Verdana"/>
                <a:cs typeface="Verdana"/>
                <a:sym typeface="Verdana"/>
              </a:rPr>
              <a:t>×</a:t>
            </a:r>
            <a:endParaRPr/>
          </a:p>
        </p:txBody>
      </p:sp>
      <p:sp>
        <p:nvSpPr>
          <p:cNvPr id="125" name="Google Shape;125;p6"/>
          <p:cNvSpPr/>
          <p:nvPr/>
        </p:nvSpPr>
        <p:spPr>
          <a:xfrm>
            <a:off x="6000750" y="2282507"/>
            <a:ext cx="123825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Verdana"/>
              <a:buNone/>
            </a:pPr>
            <a:r>
              <a:rPr lang="pl-PL" sz="72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6</a:t>
            </a:r>
            <a:endParaRPr sz="7200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5848350" y="3463607"/>
            <a:ext cx="154305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6F1E7"/>
              </a:buClr>
              <a:buSzPts val="1500"/>
              <a:buFont typeface="Verdana"/>
              <a:buNone/>
            </a:pPr>
            <a:r>
              <a:rPr lang="pl-PL" sz="1500" b="1" i="0">
                <a:solidFill>
                  <a:srgbClr val="F6F1E7"/>
                </a:solidFill>
                <a:latin typeface="Verdana"/>
                <a:ea typeface="Verdana"/>
                <a:cs typeface="Verdana"/>
                <a:sym typeface="Verdana"/>
              </a:rPr>
              <a:t>szczeniaki </a:t>
            </a:r>
            <a:endParaRPr sz="1500" b="1" i="0">
              <a:solidFill>
                <a:srgbClr val="F6F1E7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6F1E7"/>
              </a:buClr>
              <a:buSzPts val="1500"/>
              <a:buFont typeface="Verdana"/>
              <a:buNone/>
            </a:pPr>
            <a:r>
              <a:rPr lang="pl-PL" sz="1500" b="1" i="0">
                <a:solidFill>
                  <a:srgbClr val="F6F1E7"/>
                </a:solidFill>
                <a:latin typeface="Verdana"/>
                <a:ea typeface="Verdana"/>
                <a:cs typeface="Verdana"/>
                <a:sym typeface="Verdana"/>
              </a:rPr>
              <a:t>w miocie</a:t>
            </a:r>
            <a:endParaRPr sz="1500" b="1" i="0">
              <a:solidFill>
                <a:srgbClr val="F6F1E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7553325" y="2720657"/>
            <a:ext cx="8191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E1AE4B"/>
              </a:buClr>
              <a:buSzPts val="4350"/>
              <a:buFont typeface="Verdana"/>
              <a:buNone/>
            </a:pPr>
            <a:r>
              <a:rPr lang="pl-PL" sz="4350" b="1" i="0">
                <a:solidFill>
                  <a:srgbClr val="E1AE4B"/>
                </a:solidFill>
                <a:latin typeface="Verdana"/>
                <a:ea typeface="Verdana"/>
                <a:cs typeface="Verdana"/>
                <a:sym typeface="Verdana"/>
              </a:rPr>
              <a:t>=</a:t>
            </a:r>
            <a:endParaRPr/>
          </a:p>
        </p:txBody>
      </p:sp>
      <p:sp>
        <p:nvSpPr>
          <p:cNvPr id="128" name="Google Shape;128;p6"/>
          <p:cNvSpPr/>
          <p:nvPr/>
        </p:nvSpPr>
        <p:spPr>
          <a:xfrm>
            <a:off x="8639175" y="2082482"/>
            <a:ext cx="2714625" cy="2133600"/>
          </a:xfrm>
          <a:prstGeom prst="roundRect">
            <a:avLst>
              <a:gd name="adj" fmla="val 9821"/>
            </a:avLst>
          </a:prstGeom>
          <a:solidFill>
            <a:srgbClr val="1734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8924925" y="2263457"/>
            <a:ext cx="2143125" cy="1238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E1AE4B"/>
              </a:buClr>
              <a:buSzPts val="8400"/>
              <a:buFont typeface="Verdana"/>
              <a:buNone/>
            </a:pPr>
            <a:r>
              <a:rPr lang="pl-PL" sz="8400" b="1" i="0">
                <a:solidFill>
                  <a:srgbClr val="E1AE4B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sz="8400" b="1" i="0">
              <a:solidFill>
                <a:srgbClr val="E1AE4B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0" name="Google Shape;130;p6"/>
          <p:cNvSpPr/>
          <p:nvPr/>
        </p:nvSpPr>
        <p:spPr>
          <a:xfrm>
            <a:off x="8886825" y="3454082"/>
            <a:ext cx="2219325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25"/>
              <a:buFont typeface="Verdana"/>
              <a:buNone/>
            </a:pPr>
            <a:r>
              <a:rPr lang="pl-PL" sz="14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nowych zwierząt wymagających opieki i domów</a:t>
            </a:r>
            <a:endParaRPr sz="1425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838200" y="4724400"/>
            <a:ext cx="10515600" cy="19050"/>
          </a:xfrm>
          <a:prstGeom prst="rect">
            <a:avLst/>
          </a:prstGeom>
          <a:solidFill>
            <a:srgbClr val="F3E5B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838200" y="5212715"/>
            <a:ext cx="10515601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lang="pl-PL" sz="18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To celowo prosty rachunek pokazujący skalę jednego roku. Nie uwzględnia potomstwa szczeniąt — i nie uwzględnia „MAKSYMALNEJ LICZBY”.</a:t>
            </a:r>
            <a:endParaRPr sz="1800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Rasa psa, zwierzę domowe, pies, ssak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E06AC976-8583-5902-6C9F-504EE95C6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"/>
          <p:cNvSpPr/>
          <p:nvPr/>
        </p:nvSpPr>
        <p:spPr>
          <a:xfrm>
            <a:off x="685800" y="400050"/>
            <a:ext cx="100012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2625"/>
              <a:buFont typeface="Verdana"/>
              <a:buNone/>
            </a:pPr>
            <a:r>
              <a:rPr lang="pl-PL" sz="2625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„Samica powinna choć raz urodzić — dla zdrowia”</a:t>
            </a:r>
            <a:endParaRPr/>
          </a:p>
        </p:txBody>
      </p:sp>
      <p:sp>
        <p:nvSpPr>
          <p:cNvPr id="145" name="Google Shape;145;p8"/>
          <p:cNvSpPr/>
          <p:nvPr/>
        </p:nvSpPr>
        <p:spPr>
          <a:xfrm>
            <a:off x="685800" y="1181100"/>
            <a:ext cx="723900" cy="47625"/>
          </a:xfrm>
          <a:prstGeom prst="rect">
            <a:avLst/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8"/>
          <p:cNvSpPr/>
          <p:nvPr/>
        </p:nvSpPr>
        <p:spPr>
          <a:xfrm>
            <a:off x="685800" y="1438275"/>
            <a:ext cx="704850" cy="323850"/>
          </a:xfrm>
          <a:prstGeom prst="roundRect">
            <a:avLst>
              <a:gd name="adj" fmla="val 50000"/>
            </a:avLst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8"/>
          <p:cNvSpPr/>
          <p:nvPr/>
        </p:nvSpPr>
        <p:spPr>
          <a:xfrm>
            <a:off x="685800" y="1457325"/>
            <a:ext cx="7048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MIT</a:t>
            </a:r>
            <a:endParaRPr/>
          </a:p>
        </p:txBody>
      </p:sp>
      <p:sp>
        <p:nvSpPr>
          <p:cNvPr id="148" name="Google Shape;148;p8"/>
          <p:cNvSpPr/>
          <p:nvPr/>
        </p:nvSpPr>
        <p:spPr>
          <a:xfrm>
            <a:off x="1485900" y="1438275"/>
            <a:ext cx="781050" cy="323850"/>
          </a:xfrm>
          <a:prstGeom prst="roundRect">
            <a:avLst>
              <a:gd name="adj" fmla="val 50000"/>
            </a:avLst>
          </a:prstGeom>
          <a:solidFill>
            <a:srgbClr val="287B7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8"/>
          <p:cNvSpPr/>
          <p:nvPr/>
        </p:nvSpPr>
        <p:spPr>
          <a:xfrm>
            <a:off x="1485900" y="1457325"/>
            <a:ext cx="7810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FAKT</a:t>
            </a:r>
            <a:endParaRPr/>
          </a:p>
        </p:txBody>
      </p:sp>
      <p:sp>
        <p:nvSpPr>
          <p:cNvPr id="150" name="Google Shape;150;p8"/>
          <p:cNvSpPr/>
          <p:nvPr/>
        </p:nvSpPr>
        <p:spPr>
          <a:xfrm>
            <a:off x="0" y="2038350"/>
            <a:ext cx="5715000" cy="48196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l-PL"/>
          </a:p>
        </p:txBody>
      </p:sp>
      <p:sp>
        <p:nvSpPr>
          <p:cNvPr id="151" name="Google Shape;151;p8"/>
          <p:cNvSpPr/>
          <p:nvPr/>
        </p:nvSpPr>
        <p:spPr>
          <a:xfrm>
            <a:off x="5391150" y="2038350"/>
            <a:ext cx="6800850" cy="4819650"/>
          </a:xfrm>
          <a:prstGeom prst="rect">
            <a:avLst/>
          </a:prstGeom>
          <a:solidFill>
            <a:srgbClr val="FFFDF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8"/>
          <p:cNvSpPr/>
          <p:nvPr/>
        </p:nvSpPr>
        <p:spPr>
          <a:xfrm>
            <a:off x="5686424" y="2286000"/>
            <a:ext cx="6180455" cy="1143000"/>
          </a:xfrm>
          <a:prstGeom prst="roundRect">
            <a:avLst>
              <a:gd name="adj" fmla="val 6579"/>
            </a:avLst>
          </a:prstGeom>
          <a:solidFill>
            <a:srgbClr val="DDECE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8"/>
          <p:cNvSpPr/>
          <p:nvPr/>
        </p:nvSpPr>
        <p:spPr>
          <a:xfrm>
            <a:off x="5851721" y="2466975"/>
            <a:ext cx="5879707" cy="933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E5F59"/>
              </a:buClr>
              <a:buSzPts val="2550"/>
              <a:buFont typeface="Verdana"/>
              <a:buNone/>
            </a:pPr>
            <a:r>
              <a:rPr lang="pl-PL" sz="2550" b="1" i="0">
                <a:solidFill>
                  <a:srgbClr val="1E5F59"/>
                </a:solidFill>
                <a:latin typeface="Verdana"/>
                <a:ea typeface="Verdana"/>
                <a:cs typeface="Verdana"/>
                <a:sym typeface="Verdana"/>
              </a:rPr>
              <a:t>Nie ma znanej korzyści zdrowotnej z pierwszego miotu.</a:t>
            </a:r>
            <a:endParaRPr/>
          </a:p>
        </p:txBody>
      </p:sp>
      <p:sp>
        <p:nvSpPr>
          <p:cNvPr id="154" name="Google Shape;154;p8"/>
          <p:cNvSpPr/>
          <p:nvPr/>
        </p:nvSpPr>
        <p:spPr>
          <a:xfrm>
            <a:off x="5794572" y="3714750"/>
            <a:ext cx="5172075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8150" marR="0" lvl="0" indent="-28575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725"/>
              <a:buFont typeface="Verdana"/>
              <a:buChar char="•"/>
            </a:pPr>
            <a:r>
              <a:rPr lang="pl-PL" sz="1725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Ciąża i poród same niosą ryzyko powikłań</a:t>
            </a:r>
            <a:endParaRPr sz="1725">
              <a:solidFill>
                <a:srgbClr val="20323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38150" marR="0" lvl="0" indent="-285750" algn="l" rtl="0">
              <a:lnSpc>
                <a:spcPct val="104000"/>
              </a:lnSpc>
              <a:spcBef>
                <a:spcPts val="1200"/>
              </a:spcBef>
              <a:spcAft>
                <a:spcPts val="0"/>
              </a:spcAft>
              <a:buClr>
                <a:srgbClr val="203236"/>
              </a:buClr>
              <a:buSzPts val="1725"/>
              <a:buFont typeface="Verdana"/>
              <a:buChar char="•"/>
            </a:pPr>
            <a:r>
              <a:rPr lang="pl-PL" sz="1725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Miot wymaga tygodni opieki i odpowiedzialnych domów</a:t>
            </a:r>
            <a:endParaRPr sz="1725">
              <a:solidFill>
                <a:srgbClr val="20323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38150" marR="0" lvl="0" indent="-285750" algn="l" rtl="0">
              <a:lnSpc>
                <a:spcPct val="104000"/>
              </a:lnSpc>
              <a:spcBef>
                <a:spcPts val="1200"/>
              </a:spcBef>
              <a:spcAft>
                <a:spcPts val="0"/>
              </a:spcAft>
              <a:buClr>
                <a:srgbClr val="203236"/>
              </a:buClr>
              <a:buSzPts val="1725"/>
              <a:buFont typeface="Verdana"/>
              <a:buChar char="•"/>
            </a:pPr>
            <a:r>
              <a:rPr lang="pl-PL" sz="1725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Zabieg zapobiega ropomaciczu i ciąży</a:t>
            </a:r>
            <a:endParaRPr sz="1725">
              <a:solidFill>
                <a:srgbClr val="20323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5" name="Google Shape;155;p8"/>
          <p:cNvSpPr/>
          <p:nvPr/>
        </p:nvSpPr>
        <p:spPr>
          <a:xfrm>
            <a:off x="5870772" y="5606516"/>
            <a:ext cx="5860656" cy="851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1600"/>
              <a:buFont typeface="Verdana"/>
              <a:buNone/>
            </a:pPr>
            <a:r>
              <a:rPr lang="pl-PL" sz="1600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Wniosek: </a:t>
            </a:r>
            <a:endParaRPr sz="1600" b="1" i="0">
              <a:solidFill>
                <a:srgbClr val="D7624B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1600"/>
              <a:buFont typeface="Verdana"/>
              <a:buNone/>
            </a:pPr>
            <a:endParaRPr sz="1600" b="1" i="0">
              <a:solidFill>
                <a:srgbClr val="D7624B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1600"/>
              <a:buFont typeface="Verdana"/>
              <a:buNone/>
            </a:pPr>
            <a:r>
              <a:rPr lang="pl-PL" sz="1600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Nie dopuszczamy do krycia „na zdrowie”.</a:t>
            </a:r>
            <a:endParaRPr/>
          </a:p>
        </p:txBody>
      </p:sp>
      <p:pic>
        <p:nvPicPr>
          <p:cNvPr id="3" name="Obraz 2" descr="Obraz zawierający Kotowate, kot, Małe i średnie samochody, ssak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0DBC89BE-B06D-8DFC-E13A-0802F04F4F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797" r="27564"/>
          <a:stretch/>
        </p:blipFill>
        <p:spPr>
          <a:xfrm>
            <a:off x="685799" y="2033548"/>
            <a:ext cx="4557713" cy="482445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"/>
          <p:cNvSpPr/>
          <p:nvPr/>
        </p:nvSpPr>
        <p:spPr>
          <a:xfrm>
            <a:off x="685800" y="400050"/>
            <a:ext cx="11136664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2550"/>
              <a:buFont typeface="Verdana"/>
              <a:buNone/>
            </a:pPr>
            <a:r>
              <a:rPr lang="pl-PL" sz="2550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„Mieszka w domu albo na podwórku, więc nie ma ryzyka”</a:t>
            </a:r>
            <a:endParaRPr/>
          </a:p>
        </p:txBody>
      </p:sp>
      <p:sp>
        <p:nvSpPr>
          <p:cNvPr id="162" name="Google Shape;162;p9"/>
          <p:cNvSpPr/>
          <p:nvPr/>
        </p:nvSpPr>
        <p:spPr>
          <a:xfrm>
            <a:off x="685800" y="1181100"/>
            <a:ext cx="723900" cy="47625"/>
          </a:xfrm>
          <a:prstGeom prst="rect">
            <a:avLst/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9"/>
          <p:cNvSpPr/>
          <p:nvPr/>
        </p:nvSpPr>
        <p:spPr>
          <a:xfrm>
            <a:off x="685800" y="1438275"/>
            <a:ext cx="704850" cy="323850"/>
          </a:xfrm>
          <a:prstGeom prst="roundRect">
            <a:avLst>
              <a:gd name="adj" fmla="val 50000"/>
            </a:avLst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9"/>
          <p:cNvSpPr/>
          <p:nvPr/>
        </p:nvSpPr>
        <p:spPr>
          <a:xfrm>
            <a:off x="685800" y="1457325"/>
            <a:ext cx="7048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MIT</a:t>
            </a:r>
            <a:endParaRPr/>
          </a:p>
        </p:txBody>
      </p:sp>
      <p:sp>
        <p:nvSpPr>
          <p:cNvPr id="165" name="Google Shape;165;p9"/>
          <p:cNvSpPr/>
          <p:nvPr/>
        </p:nvSpPr>
        <p:spPr>
          <a:xfrm>
            <a:off x="1485900" y="1438275"/>
            <a:ext cx="781050" cy="323850"/>
          </a:xfrm>
          <a:prstGeom prst="roundRect">
            <a:avLst>
              <a:gd name="adj" fmla="val 50000"/>
            </a:avLst>
          </a:prstGeom>
          <a:solidFill>
            <a:srgbClr val="287B7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9"/>
          <p:cNvSpPr/>
          <p:nvPr/>
        </p:nvSpPr>
        <p:spPr>
          <a:xfrm>
            <a:off x="1485900" y="1457325"/>
            <a:ext cx="7810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FAKT</a:t>
            </a:r>
            <a:endParaRPr/>
          </a:p>
        </p:txBody>
      </p:sp>
      <p:sp>
        <p:nvSpPr>
          <p:cNvPr id="167" name="Google Shape;167;p9"/>
          <p:cNvSpPr/>
          <p:nvPr/>
        </p:nvSpPr>
        <p:spPr>
          <a:xfrm>
            <a:off x="876300" y="2247900"/>
            <a:ext cx="4400550" cy="2895600"/>
          </a:xfrm>
          <a:prstGeom prst="roundRect">
            <a:avLst>
              <a:gd name="adj" fmla="val 6579"/>
            </a:avLst>
          </a:prstGeom>
          <a:solidFill>
            <a:srgbClr val="DDECE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9"/>
          <p:cNvSpPr/>
          <p:nvPr/>
        </p:nvSpPr>
        <p:spPr>
          <a:xfrm>
            <a:off x="1628775" y="2581275"/>
            <a:ext cx="289560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1600"/>
              <a:buFont typeface="Verdana"/>
              <a:buNone/>
            </a:pPr>
            <a:r>
              <a:rPr lang="pl-PL" sz="1600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DOM / POSESJA</a:t>
            </a:r>
            <a:endParaRPr/>
          </a:p>
        </p:txBody>
      </p:sp>
      <p:sp>
        <p:nvSpPr>
          <p:cNvPr id="169" name="Google Shape;169;p9"/>
          <p:cNvSpPr/>
          <p:nvPr/>
        </p:nvSpPr>
        <p:spPr>
          <a:xfrm>
            <a:off x="5505450" y="3267075"/>
            <a:ext cx="7429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4350"/>
              <a:buFont typeface="Verdana"/>
              <a:buNone/>
            </a:pPr>
            <a:r>
              <a:rPr lang="pl-PL" sz="4350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→</a:t>
            </a:r>
            <a:endParaRPr/>
          </a:p>
        </p:txBody>
      </p:sp>
      <p:sp>
        <p:nvSpPr>
          <p:cNvPr id="170" name="Google Shape;170;p9"/>
          <p:cNvSpPr/>
          <p:nvPr/>
        </p:nvSpPr>
        <p:spPr>
          <a:xfrm>
            <a:off x="6496050" y="2247900"/>
            <a:ext cx="4819650" cy="2895600"/>
          </a:xfrm>
          <a:prstGeom prst="roundRect">
            <a:avLst>
              <a:gd name="adj" fmla="val 6579"/>
            </a:avLst>
          </a:prstGeom>
          <a:solidFill>
            <a:srgbClr val="F4D9D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9"/>
          <p:cNvSpPr/>
          <p:nvPr/>
        </p:nvSpPr>
        <p:spPr>
          <a:xfrm>
            <a:off x="7010400" y="2558416"/>
            <a:ext cx="3790950" cy="139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2175"/>
              <a:buFont typeface="Verdana"/>
              <a:buChar char="•"/>
            </a:pPr>
            <a:r>
              <a:rPr lang="pl-PL" sz="2175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UCHYLONA BRAMA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2175"/>
              <a:buFont typeface="Verdana"/>
              <a:buChar char="•"/>
            </a:pPr>
            <a:r>
              <a:rPr lang="pl-PL" sz="2175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OTWARTE OKNO</a:t>
            </a:r>
            <a:endParaRPr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2175"/>
              <a:buFont typeface="Verdana"/>
              <a:buChar char="•"/>
            </a:pPr>
            <a:r>
              <a:rPr lang="pl-PL" sz="2175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CHWILA NIEUWAGI</a:t>
            </a:r>
            <a:endParaRPr/>
          </a:p>
        </p:txBody>
      </p:sp>
      <p:sp>
        <p:nvSpPr>
          <p:cNvPr id="172" name="Google Shape;172;p9"/>
          <p:cNvSpPr/>
          <p:nvPr/>
        </p:nvSpPr>
        <p:spPr>
          <a:xfrm>
            <a:off x="7048500" y="4143375"/>
            <a:ext cx="371475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500"/>
              <a:buFont typeface="Verdana"/>
              <a:buNone/>
            </a:pPr>
            <a:r>
              <a:rPr lang="pl-PL" sz="1500" b="0" i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Dojrzałość płciowa może pojawić się wcześniej, niż właściciel się spodziewa - szczególnie u kotów.</a:t>
            </a:r>
            <a:endParaRPr/>
          </a:p>
        </p:txBody>
      </p:sp>
      <p:sp>
        <p:nvSpPr>
          <p:cNvPr id="173" name="Google Shape;173;p9"/>
          <p:cNvSpPr/>
          <p:nvPr/>
        </p:nvSpPr>
        <p:spPr>
          <a:xfrm>
            <a:off x="895350" y="5657850"/>
            <a:ext cx="10420350" cy="685800"/>
          </a:xfrm>
          <a:prstGeom prst="roundRect">
            <a:avLst>
              <a:gd name="adj" fmla="val 20690"/>
            </a:avLst>
          </a:prstGeom>
          <a:solidFill>
            <a:srgbClr val="1734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9"/>
          <p:cNvSpPr/>
          <p:nvPr/>
        </p:nvSpPr>
        <p:spPr>
          <a:xfrm>
            <a:off x="2875280" y="5836920"/>
            <a:ext cx="817245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Verdana"/>
              <a:buNone/>
            </a:pPr>
            <a:r>
              <a:rPr lang="pl-PL" sz="157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Nadzór ogranicza ryzyko. Nie daje jednak stuprocentowej gwarancji przez całe życie zwierzęcia.</a:t>
            </a:r>
            <a:endParaRPr/>
          </a:p>
        </p:txBody>
      </p:sp>
      <p:pic>
        <p:nvPicPr>
          <p:cNvPr id="175" name="Google Shape;175;p9" descr="Obraz zawierający czarne, ciemność&#10;&#10;Zawartość wygenerowana przez sztuczną inteligencję może być niepoprawna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9315" y="2992755"/>
            <a:ext cx="1874520" cy="1874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9" descr="Obraz zawierający kot, ssak, kot domowy, Wąsy&#10;&#10;Zawartość wygenerowana przez sztuczną inteligencję może być niepoprawna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0955" y="2959100"/>
            <a:ext cx="3898900" cy="389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"/>
          <p:cNvSpPr/>
          <p:nvPr/>
        </p:nvSpPr>
        <p:spPr>
          <a:xfrm>
            <a:off x="685800" y="400050"/>
            <a:ext cx="90487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2625"/>
              <a:buFont typeface="Verdana"/>
              <a:buNone/>
            </a:pPr>
            <a:r>
              <a:rPr lang="pl-PL" sz="2625" b="1" i="0" dirty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„Kocur przestanie polować, a pies stróżować”</a:t>
            </a:r>
            <a:endParaRPr dirty="0"/>
          </a:p>
        </p:txBody>
      </p:sp>
      <p:sp>
        <p:nvSpPr>
          <p:cNvPr id="183" name="Google Shape;183;p10"/>
          <p:cNvSpPr/>
          <p:nvPr/>
        </p:nvSpPr>
        <p:spPr>
          <a:xfrm>
            <a:off x="685800" y="1181100"/>
            <a:ext cx="723900" cy="47625"/>
          </a:xfrm>
          <a:prstGeom prst="rect">
            <a:avLst/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0"/>
          <p:cNvSpPr/>
          <p:nvPr/>
        </p:nvSpPr>
        <p:spPr>
          <a:xfrm>
            <a:off x="685800" y="1438275"/>
            <a:ext cx="704850" cy="323850"/>
          </a:xfrm>
          <a:prstGeom prst="roundRect">
            <a:avLst>
              <a:gd name="adj" fmla="val 50000"/>
            </a:avLst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0"/>
          <p:cNvSpPr/>
          <p:nvPr/>
        </p:nvSpPr>
        <p:spPr>
          <a:xfrm>
            <a:off x="685800" y="1457325"/>
            <a:ext cx="7048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MIT</a:t>
            </a:r>
            <a:endParaRPr/>
          </a:p>
        </p:txBody>
      </p:sp>
      <p:sp>
        <p:nvSpPr>
          <p:cNvPr id="186" name="Google Shape;186;p10"/>
          <p:cNvSpPr/>
          <p:nvPr/>
        </p:nvSpPr>
        <p:spPr>
          <a:xfrm>
            <a:off x="1485900" y="1438275"/>
            <a:ext cx="781050" cy="323850"/>
          </a:xfrm>
          <a:prstGeom prst="roundRect">
            <a:avLst>
              <a:gd name="adj" fmla="val 50000"/>
            </a:avLst>
          </a:prstGeom>
          <a:solidFill>
            <a:srgbClr val="287B7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0"/>
          <p:cNvSpPr/>
          <p:nvPr/>
        </p:nvSpPr>
        <p:spPr>
          <a:xfrm>
            <a:off x="1485900" y="1457325"/>
            <a:ext cx="7810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FAKT</a:t>
            </a:r>
            <a:endParaRPr/>
          </a:p>
        </p:txBody>
      </p:sp>
      <p:sp>
        <p:nvSpPr>
          <p:cNvPr id="188" name="Google Shape;188;p10"/>
          <p:cNvSpPr/>
          <p:nvPr/>
        </p:nvSpPr>
        <p:spPr>
          <a:xfrm>
            <a:off x="0" y="2038350"/>
            <a:ext cx="4286250" cy="48196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l-PL"/>
          </a:p>
        </p:txBody>
      </p:sp>
      <p:sp>
        <p:nvSpPr>
          <p:cNvPr id="189" name="Google Shape;189;p10"/>
          <p:cNvSpPr/>
          <p:nvPr/>
        </p:nvSpPr>
        <p:spPr>
          <a:xfrm>
            <a:off x="7905750" y="2038350"/>
            <a:ext cx="4286250" cy="48196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l-PL"/>
          </a:p>
        </p:txBody>
      </p:sp>
      <p:sp>
        <p:nvSpPr>
          <p:cNvPr id="190" name="Google Shape;190;p10"/>
          <p:cNvSpPr/>
          <p:nvPr/>
        </p:nvSpPr>
        <p:spPr>
          <a:xfrm>
            <a:off x="685800" y="2038350"/>
            <a:ext cx="4305300" cy="4819650"/>
          </a:xfrm>
          <a:prstGeom prst="rect">
            <a:avLst/>
          </a:prstGeom>
          <a:solidFill>
            <a:srgbClr val="1734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0"/>
          <p:cNvSpPr/>
          <p:nvPr/>
        </p:nvSpPr>
        <p:spPr>
          <a:xfrm>
            <a:off x="1047750" y="2600325"/>
            <a:ext cx="3581400" cy="140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25"/>
              <a:buFont typeface="Verdana"/>
              <a:buNone/>
            </a:pPr>
            <a:r>
              <a:rPr lang="pl-PL" sz="23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INSTYNKT</a:t>
            </a:r>
            <a:endParaRPr/>
          </a:p>
          <a:p>
            <a:pPr marL="0" marR="0" lvl="0" indent="0" algn="ctr" rtl="0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25"/>
              <a:buFont typeface="Verdana"/>
              <a:buNone/>
            </a:pPr>
            <a:r>
              <a:rPr lang="pl-PL" sz="23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 </a:t>
            </a:r>
            <a:r>
              <a:rPr lang="pl-PL" sz="2325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WY</a:t>
            </a:r>
            <a:r>
              <a:rPr lang="pl-PL" sz="23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UCZONE ZA</a:t>
            </a:r>
            <a:r>
              <a:rPr lang="pl-PL" sz="2325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CHOWANIA</a:t>
            </a:r>
            <a:endParaRPr/>
          </a:p>
          <a:p>
            <a:pPr marL="0" marR="0" lvl="0" indent="0" algn="ctr" rtl="0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25"/>
              <a:buFont typeface="Verdana"/>
              <a:buNone/>
            </a:pPr>
            <a:r>
              <a:rPr lang="pl-PL" sz="23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NIE ZNIKAJĄ</a:t>
            </a:r>
            <a:endParaRPr/>
          </a:p>
        </p:txBody>
      </p:sp>
      <p:sp>
        <p:nvSpPr>
          <p:cNvPr id="192" name="Google Shape;192;p10"/>
          <p:cNvSpPr/>
          <p:nvPr/>
        </p:nvSpPr>
        <p:spPr>
          <a:xfrm>
            <a:off x="1914525" y="4248150"/>
            <a:ext cx="1847850" cy="47625"/>
          </a:xfrm>
          <a:prstGeom prst="rect">
            <a:avLst/>
          </a:prstGeom>
          <a:solidFill>
            <a:srgbClr val="E1AE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0"/>
          <p:cNvSpPr/>
          <p:nvPr/>
        </p:nvSpPr>
        <p:spPr>
          <a:xfrm>
            <a:off x="1143000" y="4591050"/>
            <a:ext cx="339090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DDECE6"/>
              </a:buClr>
              <a:buSzPts val="1575"/>
              <a:buFont typeface="Verdana"/>
              <a:buNone/>
            </a:pPr>
            <a:r>
              <a:rPr lang="pl-PL" sz="1575" b="0" i="0">
                <a:solidFill>
                  <a:srgbClr val="DDECE6"/>
                </a:solidFill>
                <a:latin typeface="Verdana"/>
                <a:ea typeface="Verdana"/>
                <a:cs typeface="Verdana"/>
                <a:sym typeface="Verdana"/>
              </a:rPr>
              <a:t>Kastracja może ograniczyć włóczęgostwo, znaczenie moczem, krycie i część bójek związanych z rywalizacją.</a:t>
            </a:r>
            <a:endParaRPr/>
          </a:p>
        </p:txBody>
      </p:sp>
      <p:sp>
        <p:nvSpPr>
          <p:cNvPr id="194" name="Google Shape;194;p10"/>
          <p:cNvSpPr/>
          <p:nvPr/>
        </p:nvSpPr>
        <p:spPr>
          <a:xfrm>
            <a:off x="1162050" y="6000750"/>
            <a:ext cx="335280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3E5BF"/>
              </a:buClr>
              <a:buSzPts val="1350"/>
              <a:buFont typeface="Verdana"/>
              <a:buNone/>
            </a:pPr>
            <a:r>
              <a:rPr lang="pl-PL" sz="1350" b="1" i="0">
                <a:solidFill>
                  <a:srgbClr val="F3E5BF"/>
                </a:solidFill>
                <a:latin typeface="Verdana"/>
                <a:ea typeface="Verdana"/>
                <a:cs typeface="Verdana"/>
                <a:sym typeface="Verdana"/>
              </a:rPr>
              <a:t>To nie jest </a:t>
            </a:r>
            <a:r>
              <a:rPr lang="pl-PL" sz="1350" b="1">
                <a:solidFill>
                  <a:srgbClr val="F3E5BF"/>
                </a:solidFill>
                <a:latin typeface="Verdana"/>
                <a:ea typeface="Verdana"/>
                <a:cs typeface="Verdana"/>
                <a:sym typeface="Verdana"/>
              </a:rPr>
              <a:t>przycisk </a:t>
            </a:r>
            <a:r>
              <a:rPr lang="pl-PL" sz="1350" b="1" i="0">
                <a:solidFill>
                  <a:srgbClr val="F3E5BF"/>
                </a:solidFill>
                <a:latin typeface="Verdana"/>
                <a:ea typeface="Verdana"/>
                <a:cs typeface="Verdana"/>
                <a:sym typeface="Verdana"/>
              </a:rPr>
              <a:t>wyłącz</a:t>
            </a:r>
            <a:r>
              <a:rPr lang="pl-PL" sz="1350" b="1">
                <a:solidFill>
                  <a:srgbClr val="F3E5BF"/>
                </a:solidFill>
                <a:latin typeface="Verdana"/>
                <a:ea typeface="Verdana"/>
                <a:cs typeface="Verdana"/>
                <a:sym typeface="Verdana"/>
              </a:rPr>
              <a:t>enia</a:t>
            </a:r>
            <a:r>
              <a:rPr lang="pl-PL" sz="1350" b="1" i="0">
                <a:solidFill>
                  <a:srgbClr val="F3E5BF"/>
                </a:solidFill>
                <a:latin typeface="Verdana"/>
                <a:ea typeface="Verdana"/>
                <a:cs typeface="Verdana"/>
                <a:sym typeface="Verdana"/>
              </a:rPr>
              <a:t> zachowań łowieckich ani szkolenia.</a:t>
            </a:r>
            <a:endParaRPr/>
          </a:p>
        </p:txBody>
      </p:sp>
      <p:pic>
        <p:nvPicPr>
          <p:cNvPr id="3" name="Obraz 2" descr="Obraz zawierający ssak, kot, kot domowy, Małe i średnie samochody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B49C0BC6-4970-03D2-6AE2-5AE3C5DD37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49" r="15040"/>
          <a:stretch/>
        </p:blipFill>
        <p:spPr>
          <a:xfrm>
            <a:off x="5676900" y="2038350"/>
            <a:ext cx="5791200" cy="48196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"/>
          <p:cNvSpPr/>
          <p:nvPr/>
        </p:nvSpPr>
        <p:spPr>
          <a:xfrm>
            <a:off x="685800" y="400050"/>
            <a:ext cx="9906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2625"/>
              <a:buFont typeface="Verdana"/>
              <a:buNone/>
            </a:pPr>
            <a:r>
              <a:rPr lang="pl-PL" sz="2625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„Straci charakter, radość życia albo męskość”</a:t>
            </a:r>
            <a:endParaRPr/>
          </a:p>
        </p:txBody>
      </p:sp>
      <p:sp>
        <p:nvSpPr>
          <p:cNvPr id="201" name="Google Shape;201;p11"/>
          <p:cNvSpPr/>
          <p:nvPr/>
        </p:nvSpPr>
        <p:spPr>
          <a:xfrm>
            <a:off x="685800" y="1181100"/>
            <a:ext cx="723900" cy="47625"/>
          </a:xfrm>
          <a:prstGeom prst="rect">
            <a:avLst/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1"/>
          <p:cNvSpPr/>
          <p:nvPr/>
        </p:nvSpPr>
        <p:spPr>
          <a:xfrm>
            <a:off x="685800" y="1438275"/>
            <a:ext cx="704850" cy="323850"/>
          </a:xfrm>
          <a:prstGeom prst="roundRect">
            <a:avLst>
              <a:gd name="adj" fmla="val 50000"/>
            </a:avLst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1"/>
          <p:cNvSpPr/>
          <p:nvPr/>
        </p:nvSpPr>
        <p:spPr>
          <a:xfrm>
            <a:off x="685800" y="1457325"/>
            <a:ext cx="7048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MIT</a:t>
            </a:r>
            <a:endParaRPr/>
          </a:p>
        </p:txBody>
      </p:sp>
      <p:sp>
        <p:nvSpPr>
          <p:cNvPr id="204" name="Google Shape;204;p11"/>
          <p:cNvSpPr/>
          <p:nvPr/>
        </p:nvSpPr>
        <p:spPr>
          <a:xfrm>
            <a:off x="1485900" y="1438275"/>
            <a:ext cx="781050" cy="323850"/>
          </a:xfrm>
          <a:prstGeom prst="roundRect">
            <a:avLst>
              <a:gd name="adj" fmla="val 50000"/>
            </a:avLst>
          </a:prstGeom>
          <a:solidFill>
            <a:srgbClr val="287B7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1"/>
          <p:cNvSpPr/>
          <p:nvPr/>
        </p:nvSpPr>
        <p:spPr>
          <a:xfrm>
            <a:off x="1485900" y="1457325"/>
            <a:ext cx="7810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FAKT</a:t>
            </a:r>
            <a:endParaRPr/>
          </a:p>
        </p:txBody>
      </p:sp>
      <p:sp>
        <p:nvSpPr>
          <p:cNvPr id="206" name="Google Shape;206;p11"/>
          <p:cNvSpPr/>
          <p:nvPr/>
        </p:nvSpPr>
        <p:spPr>
          <a:xfrm>
            <a:off x="3426651" y="2601316"/>
            <a:ext cx="314325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5F59"/>
              </a:buClr>
              <a:buSzPts val="1500"/>
              <a:buFont typeface="Verdana"/>
              <a:buNone/>
            </a:pPr>
            <a:r>
              <a:rPr lang="pl-PL" sz="1500" b="1" i="0">
                <a:solidFill>
                  <a:srgbClr val="1E5F59"/>
                </a:solidFill>
                <a:latin typeface="Verdana"/>
                <a:ea typeface="Verdana"/>
                <a:cs typeface="Verdana"/>
                <a:sym typeface="Verdana"/>
              </a:rPr>
              <a:t>CHARAKTER</a:t>
            </a:r>
            <a:endParaRPr/>
          </a:p>
        </p:txBody>
      </p:sp>
      <p:sp>
        <p:nvSpPr>
          <p:cNvPr id="207" name="Google Shape;207;p11"/>
          <p:cNvSpPr/>
          <p:nvPr/>
        </p:nvSpPr>
        <p:spPr>
          <a:xfrm>
            <a:off x="3426651" y="3125191"/>
            <a:ext cx="3381375" cy="200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1875"/>
              <a:buFont typeface="Verdana"/>
              <a:buNone/>
            </a:pPr>
            <a:r>
              <a:rPr lang="pl-PL" sz="1875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Relacja z człowiekiem, temperament, doświadczenia i wyuczone zachowania.</a:t>
            </a:r>
            <a:endParaRPr/>
          </a:p>
        </p:txBody>
      </p:sp>
      <p:sp>
        <p:nvSpPr>
          <p:cNvPr id="208" name="Google Shape;208;p11"/>
          <p:cNvSpPr/>
          <p:nvPr/>
        </p:nvSpPr>
        <p:spPr>
          <a:xfrm>
            <a:off x="6614351" y="3252787"/>
            <a:ext cx="7620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4950"/>
              <a:buFont typeface="Verdana"/>
              <a:buNone/>
            </a:pPr>
            <a:r>
              <a:rPr lang="pl-PL" sz="4950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≠</a:t>
            </a:r>
            <a:endParaRPr/>
          </a:p>
        </p:txBody>
      </p:sp>
      <p:pic>
        <p:nvPicPr>
          <p:cNvPr id="209" name="Google Shape;209;p11" descr="Obraz zawierający ssak, zwierzę domowe, pies, Rasa psa&#10;&#10;Zawartość wygenerowana przez sztuczną inteligencję może być niepoprawna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44861" y="2256984"/>
            <a:ext cx="6904165" cy="46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1"/>
          <p:cNvSpPr/>
          <p:nvPr/>
        </p:nvSpPr>
        <p:spPr>
          <a:xfrm>
            <a:off x="7608761" y="2576513"/>
            <a:ext cx="371475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1500"/>
              <a:buFont typeface="Verdana"/>
              <a:buNone/>
            </a:pPr>
            <a:r>
              <a:rPr lang="pl-PL" sz="1500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POPĘD ROZRODCZY</a:t>
            </a:r>
            <a:endParaRPr/>
          </a:p>
        </p:txBody>
      </p:sp>
      <p:sp>
        <p:nvSpPr>
          <p:cNvPr id="211" name="Google Shape;211;p11"/>
          <p:cNvSpPr/>
          <p:nvPr/>
        </p:nvSpPr>
        <p:spPr>
          <a:xfrm>
            <a:off x="7608761" y="3100388"/>
            <a:ext cx="40005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2025"/>
              <a:buFont typeface="Verdana"/>
              <a:buNone/>
            </a:pPr>
            <a:r>
              <a:rPr lang="pl-PL" sz="2025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Hormonalnie napędzane poszukiwanie partnera, krycie, część znaczenia i włóczęgostwa.</a:t>
            </a:r>
            <a:endParaRPr/>
          </a:p>
        </p:txBody>
      </p:sp>
      <p:sp>
        <p:nvSpPr>
          <p:cNvPr id="212" name="Google Shape;212;p11"/>
          <p:cNvSpPr/>
          <p:nvPr/>
        </p:nvSpPr>
        <p:spPr>
          <a:xfrm>
            <a:off x="966787" y="5181600"/>
            <a:ext cx="10258425" cy="990600"/>
          </a:xfrm>
          <a:prstGeom prst="roundRect">
            <a:avLst>
              <a:gd name="adj" fmla="val 15385"/>
            </a:avLst>
          </a:prstGeom>
          <a:solidFill>
            <a:srgbClr val="DDECE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1"/>
          <p:cNvSpPr/>
          <p:nvPr/>
        </p:nvSpPr>
        <p:spPr>
          <a:xfrm>
            <a:off x="1091075" y="5372100"/>
            <a:ext cx="10009847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1500"/>
              <a:buFont typeface="Verdana"/>
              <a:buNone/>
            </a:pPr>
            <a:r>
              <a:rPr lang="pl-PL" sz="1500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Nie ma podstaw, by przypisywać zwierzęciu ludzką potrzebę „zostania ojcem”. Możliwe zmiany dotyczą głównie zachowań związanych z hormonami - nie u każdego są identyczne.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2"/>
          <p:cNvSpPr/>
          <p:nvPr/>
        </p:nvSpPr>
        <p:spPr>
          <a:xfrm>
            <a:off x="685799" y="400050"/>
            <a:ext cx="10958639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2475"/>
              <a:buFont typeface="Verdana"/>
              <a:buNone/>
            </a:pPr>
            <a:r>
              <a:rPr lang="pl-PL" sz="2475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„Kastracja naprawi agresję i każdy problem z zachowaniem”</a:t>
            </a:r>
            <a:endParaRPr/>
          </a:p>
        </p:txBody>
      </p:sp>
      <p:sp>
        <p:nvSpPr>
          <p:cNvPr id="220" name="Google Shape;220;p12"/>
          <p:cNvSpPr/>
          <p:nvPr/>
        </p:nvSpPr>
        <p:spPr>
          <a:xfrm>
            <a:off x="685800" y="1181100"/>
            <a:ext cx="723900" cy="47625"/>
          </a:xfrm>
          <a:prstGeom prst="rect">
            <a:avLst/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2"/>
          <p:cNvSpPr/>
          <p:nvPr/>
        </p:nvSpPr>
        <p:spPr>
          <a:xfrm>
            <a:off x="685800" y="1438275"/>
            <a:ext cx="704850" cy="323850"/>
          </a:xfrm>
          <a:prstGeom prst="roundRect">
            <a:avLst>
              <a:gd name="adj" fmla="val 50000"/>
            </a:avLst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2"/>
          <p:cNvSpPr/>
          <p:nvPr/>
        </p:nvSpPr>
        <p:spPr>
          <a:xfrm>
            <a:off x="685800" y="1457325"/>
            <a:ext cx="7048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MIT</a:t>
            </a:r>
            <a:endParaRPr/>
          </a:p>
        </p:txBody>
      </p:sp>
      <p:sp>
        <p:nvSpPr>
          <p:cNvPr id="223" name="Google Shape;223;p12"/>
          <p:cNvSpPr/>
          <p:nvPr/>
        </p:nvSpPr>
        <p:spPr>
          <a:xfrm>
            <a:off x="1485900" y="1438275"/>
            <a:ext cx="781050" cy="323850"/>
          </a:xfrm>
          <a:prstGeom prst="roundRect">
            <a:avLst>
              <a:gd name="adj" fmla="val 50000"/>
            </a:avLst>
          </a:prstGeom>
          <a:solidFill>
            <a:srgbClr val="287B7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2"/>
          <p:cNvSpPr/>
          <p:nvPr/>
        </p:nvSpPr>
        <p:spPr>
          <a:xfrm>
            <a:off x="1485900" y="1457325"/>
            <a:ext cx="7810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FAKT</a:t>
            </a:r>
            <a:endParaRPr/>
          </a:p>
        </p:txBody>
      </p:sp>
      <p:sp>
        <p:nvSpPr>
          <p:cNvPr id="225" name="Google Shape;225;p12"/>
          <p:cNvSpPr/>
          <p:nvPr/>
        </p:nvSpPr>
        <p:spPr>
          <a:xfrm>
            <a:off x="685800" y="2724150"/>
            <a:ext cx="1809750" cy="876300"/>
          </a:xfrm>
          <a:prstGeom prst="roundRect">
            <a:avLst>
              <a:gd name="adj" fmla="val 50000"/>
            </a:avLst>
          </a:prstGeom>
          <a:solidFill>
            <a:srgbClr val="F4D9D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2"/>
          <p:cNvSpPr/>
          <p:nvPr/>
        </p:nvSpPr>
        <p:spPr>
          <a:xfrm>
            <a:off x="781050" y="2962275"/>
            <a:ext cx="16192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1425"/>
              <a:buFont typeface="Verdana"/>
              <a:buNone/>
            </a:pPr>
            <a:r>
              <a:rPr lang="pl-PL" sz="1425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GENY</a:t>
            </a:r>
            <a:endParaRPr/>
          </a:p>
        </p:txBody>
      </p:sp>
      <p:sp>
        <p:nvSpPr>
          <p:cNvPr id="227" name="Google Shape;227;p12"/>
          <p:cNvSpPr/>
          <p:nvPr/>
        </p:nvSpPr>
        <p:spPr>
          <a:xfrm>
            <a:off x="2857500" y="2724150"/>
            <a:ext cx="1809750" cy="876300"/>
          </a:xfrm>
          <a:prstGeom prst="roundRect">
            <a:avLst>
              <a:gd name="adj" fmla="val 50000"/>
            </a:avLst>
          </a:prstGeom>
          <a:solidFill>
            <a:srgbClr val="F3E5B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2"/>
          <p:cNvSpPr/>
          <p:nvPr/>
        </p:nvSpPr>
        <p:spPr>
          <a:xfrm>
            <a:off x="2952750" y="2962275"/>
            <a:ext cx="16192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E1AE4B"/>
              </a:buClr>
              <a:buSzPts val="1425"/>
              <a:buFont typeface="Verdana"/>
              <a:buNone/>
            </a:pPr>
            <a:r>
              <a:rPr lang="pl-PL" sz="1425" b="1" i="0">
                <a:solidFill>
                  <a:srgbClr val="E1AE4B"/>
                </a:solidFill>
                <a:latin typeface="Verdana"/>
                <a:ea typeface="Verdana"/>
                <a:cs typeface="Verdana"/>
                <a:sym typeface="Verdana"/>
              </a:rPr>
              <a:t>ZDROWIE / BÓL</a:t>
            </a:r>
            <a:endParaRPr/>
          </a:p>
        </p:txBody>
      </p:sp>
      <p:sp>
        <p:nvSpPr>
          <p:cNvPr id="229" name="Google Shape;229;p12"/>
          <p:cNvSpPr/>
          <p:nvPr/>
        </p:nvSpPr>
        <p:spPr>
          <a:xfrm>
            <a:off x="5029200" y="2724150"/>
            <a:ext cx="1809750" cy="876300"/>
          </a:xfrm>
          <a:prstGeom prst="roundRect">
            <a:avLst>
              <a:gd name="adj" fmla="val 50000"/>
            </a:avLst>
          </a:prstGeom>
          <a:solidFill>
            <a:srgbClr val="DDECE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2"/>
          <p:cNvSpPr/>
          <p:nvPr/>
        </p:nvSpPr>
        <p:spPr>
          <a:xfrm>
            <a:off x="5124450" y="2962275"/>
            <a:ext cx="16192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87B72"/>
              </a:buClr>
              <a:buSzPts val="1425"/>
              <a:buFont typeface="Verdana"/>
              <a:buNone/>
            </a:pPr>
            <a:r>
              <a:rPr lang="pl-PL" sz="1425" b="1" i="0">
                <a:solidFill>
                  <a:srgbClr val="287B72"/>
                </a:solidFill>
                <a:latin typeface="Verdana"/>
                <a:ea typeface="Verdana"/>
                <a:cs typeface="Verdana"/>
                <a:sym typeface="Verdana"/>
              </a:rPr>
              <a:t>NAUKA</a:t>
            </a:r>
            <a:endParaRPr/>
          </a:p>
        </p:txBody>
      </p:sp>
      <p:sp>
        <p:nvSpPr>
          <p:cNvPr id="231" name="Google Shape;231;p12"/>
          <p:cNvSpPr/>
          <p:nvPr/>
        </p:nvSpPr>
        <p:spPr>
          <a:xfrm>
            <a:off x="7200900" y="2724150"/>
            <a:ext cx="1809750" cy="876300"/>
          </a:xfrm>
          <a:prstGeom prst="roundRect">
            <a:avLst>
              <a:gd name="adj" fmla="val 50000"/>
            </a:avLst>
          </a:prstGeom>
          <a:solidFill>
            <a:srgbClr val="DFE7E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2"/>
          <p:cNvSpPr/>
          <p:nvPr/>
        </p:nvSpPr>
        <p:spPr>
          <a:xfrm>
            <a:off x="7296150" y="2962275"/>
            <a:ext cx="16192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3758A"/>
              </a:buClr>
              <a:buSzPts val="1425"/>
              <a:buFont typeface="Verdana"/>
              <a:buNone/>
            </a:pPr>
            <a:r>
              <a:rPr lang="pl-PL" sz="1425" b="1" i="0">
                <a:solidFill>
                  <a:srgbClr val="53758A"/>
                </a:solidFill>
                <a:latin typeface="Verdana"/>
                <a:ea typeface="Verdana"/>
                <a:cs typeface="Verdana"/>
                <a:sym typeface="Verdana"/>
              </a:rPr>
              <a:t>ŚRODOWISKO</a:t>
            </a:r>
            <a:endParaRPr/>
          </a:p>
        </p:txBody>
      </p:sp>
      <p:sp>
        <p:nvSpPr>
          <p:cNvPr id="233" name="Google Shape;233;p12"/>
          <p:cNvSpPr/>
          <p:nvPr/>
        </p:nvSpPr>
        <p:spPr>
          <a:xfrm>
            <a:off x="9372600" y="2724150"/>
            <a:ext cx="1809750" cy="876300"/>
          </a:xfrm>
          <a:prstGeom prst="roundRect">
            <a:avLst>
              <a:gd name="adj" fmla="val 50000"/>
            </a:avLst>
          </a:prstGeom>
          <a:solidFill>
            <a:srgbClr val="E3DFF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2"/>
          <p:cNvSpPr/>
          <p:nvPr/>
        </p:nvSpPr>
        <p:spPr>
          <a:xfrm>
            <a:off x="9467850" y="2962275"/>
            <a:ext cx="16192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D5B94"/>
              </a:buClr>
              <a:buSzPts val="1425"/>
              <a:buFont typeface="Verdana"/>
              <a:buNone/>
            </a:pPr>
            <a:r>
              <a:rPr lang="pl-PL" sz="1425" b="1" i="0">
                <a:solidFill>
                  <a:srgbClr val="6D5B94"/>
                </a:solidFill>
                <a:latin typeface="Verdana"/>
                <a:ea typeface="Verdana"/>
                <a:cs typeface="Verdana"/>
                <a:sym typeface="Verdana"/>
              </a:rPr>
              <a:t>HORMONY</a:t>
            </a:r>
            <a:endParaRPr/>
          </a:p>
        </p:txBody>
      </p:sp>
      <p:sp>
        <p:nvSpPr>
          <p:cNvPr id="235" name="Google Shape;235;p12"/>
          <p:cNvSpPr/>
          <p:nvPr/>
        </p:nvSpPr>
        <p:spPr>
          <a:xfrm>
            <a:off x="2571750" y="2943225"/>
            <a:ext cx="2857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9777A"/>
              </a:buClr>
              <a:buSzPts val="2250"/>
              <a:buFont typeface="Verdana"/>
              <a:buNone/>
            </a:pPr>
            <a:r>
              <a:rPr lang="pl-PL" sz="2250" b="1" i="0">
                <a:solidFill>
                  <a:srgbClr val="69777A"/>
                </a:solidFill>
                <a:latin typeface="Verdana"/>
                <a:ea typeface="Verdana"/>
                <a:cs typeface="Verdana"/>
                <a:sym typeface="Verdana"/>
              </a:rPr>
              <a:t>+</a:t>
            </a:r>
            <a:endParaRPr/>
          </a:p>
        </p:txBody>
      </p:sp>
      <p:sp>
        <p:nvSpPr>
          <p:cNvPr id="236" name="Google Shape;236;p12"/>
          <p:cNvSpPr/>
          <p:nvPr/>
        </p:nvSpPr>
        <p:spPr>
          <a:xfrm>
            <a:off x="4743450" y="2943225"/>
            <a:ext cx="2857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9777A"/>
              </a:buClr>
              <a:buSzPts val="2250"/>
              <a:buFont typeface="Verdana"/>
              <a:buNone/>
            </a:pPr>
            <a:r>
              <a:rPr lang="pl-PL" sz="2250" b="1" i="0">
                <a:solidFill>
                  <a:srgbClr val="69777A"/>
                </a:solidFill>
                <a:latin typeface="Verdana"/>
                <a:ea typeface="Verdana"/>
                <a:cs typeface="Verdana"/>
                <a:sym typeface="Verdana"/>
              </a:rPr>
              <a:t>+</a:t>
            </a:r>
            <a:endParaRPr/>
          </a:p>
        </p:txBody>
      </p:sp>
      <p:sp>
        <p:nvSpPr>
          <p:cNvPr id="237" name="Google Shape;237;p12"/>
          <p:cNvSpPr/>
          <p:nvPr/>
        </p:nvSpPr>
        <p:spPr>
          <a:xfrm>
            <a:off x="6915150" y="2943225"/>
            <a:ext cx="2857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9777A"/>
              </a:buClr>
              <a:buSzPts val="2250"/>
              <a:buFont typeface="Verdana"/>
              <a:buNone/>
            </a:pPr>
            <a:r>
              <a:rPr lang="pl-PL" sz="2250" b="1" i="0">
                <a:solidFill>
                  <a:srgbClr val="69777A"/>
                </a:solidFill>
                <a:latin typeface="Verdana"/>
                <a:ea typeface="Verdana"/>
                <a:cs typeface="Verdana"/>
                <a:sym typeface="Verdana"/>
              </a:rPr>
              <a:t>+</a:t>
            </a:r>
            <a:endParaRPr/>
          </a:p>
        </p:txBody>
      </p:sp>
      <p:sp>
        <p:nvSpPr>
          <p:cNvPr id="238" name="Google Shape;238;p12"/>
          <p:cNvSpPr/>
          <p:nvPr/>
        </p:nvSpPr>
        <p:spPr>
          <a:xfrm>
            <a:off x="9086850" y="2943225"/>
            <a:ext cx="2857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9777A"/>
              </a:buClr>
              <a:buSzPts val="2250"/>
              <a:buFont typeface="Verdana"/>
              <a:buNone/>
            </a:pPr>
            <a:r>
              <a:rPr lang="pl-PL" sz="2250" b="1" i="0">
                <a:solidFill>
                  <a:srgbClr val="69777A"/>
                </a:solidFill>
                <a:latin typeface="Verdana"/>
                <a:ea typeface="Verdana"/>
                <a:cs typeface="Verdana"/>
                <a:sym typeface="Verdana"/>
              </a:rPr>
              <a:t>+</a:t>
            </a:r>
            <a:endParaRPr/>
          </a:p>
        </p:txBody>
      </p:sp>
      <p:sp>
        <p:nvSpPr>
          <p:cNvPr id="239" name="Google Shape;239;p12"/>
          <p:cNvSpPr/>
          <p:nvPr/>
        </p:nvSpPr>
        <p:spPr>
          <a:xfrm>
            <a:off x="5857875" y="3800475"/>
            <a:ext cx="42862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9777A"/>
              </a:buClr>
              <a:buSzPts val="2550"/>
              <a:buFont typeface="Verdana"/>
              <a:buNone/>
            </a:pPr>
            <a:r>
              <a:rPr lang="pl-PL" sz="2550" b="1" i="0">
                <a:solidFill>
                  <a:srgbClr val="69777A"/>
                </a:solidFill>
                <a:latin typeface="Verdana"/>
                <a:ea typeface="Verdana"/>
                <a:cs typeface="Verdana"/>
                <a:sym typeface="Verdana"/>
              </a:rPr>
              <a:t>↓</a:t>
            </a:r>
            <a:endParaRPr/>
          </a:p>
        </p:txBody>
      </p:sp>
      <p:sp>
        <p:nvSpPr>
          <p:cNvPr id="240" name="Google Shape;240;p12"/>
          <p:cNvSpPr/>
          <p:nvPr/>
        </p:nvSpPr>
        <p:spPr>
          <a:xfrm>
            <a:off x="4953000" y="4305300"/>
            <a:ext cx="2286000" cy="781050"/>
          </a:xfrm>
          <a:prstGeom prst="roundRect">
            <a:avLst>
              <a:gd name="adj" fmla="val 50000"/>
            </a:avLst>
          </a:prstGeom>
          <a:solidFill>
            <a:srgbClr val="1734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2"/>
          <p:cNvSpPr/>
          <p:nvPr/>
        </p:nvSpPr>
        <p:spPr>
          <a:xfrm>
            <a:off x="5095875" y="4505325"/>
            <a:ext cx="2000250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Verdana"/>
              <a:buNone/>
            </a:pPr>
            <a:r>
              <a:rPr lang="pl-PL" sz="157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ZACHOWANIE</a:t>
            </a:r>
            <a:endParaRPr/>
          </a:p>
        </p:txBody>
      </p:sp>
      <p:sp>
        <p:nvSpPr>
          <p:cNvPr id="242" name="Google Shape;242;p12"/>
          <p:cNvSpPr/>
          <p:nvPr/>
        </p:nvSpPr>
        <p:spPr>
          <a:xfrm>
            <a:off x="1628775" y="5534025"/>
            <a:ext cx="8934450" cy="704850"/>
          </a:xfrm>
          <a:prstGeom prst="roundRect">
            <a:avLst>
              <a:gd name="adj" fmla="val 18919"/>
            </a:avLst>
          </a:prstGeom>
          <a:solidFill>
            <a:srgbClr val="1734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2"/>
          <p:cNvSpPr/>
          <p:nvPr/>
        </p:nvSpPr>
        <p:spPr>
          <a:xfrm>
            <a:off x="1952625" y="5667375"/>
            <a:ext cx="828675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25"/>
              <a:buFont typeface="Verdana"/>
              <a:buNone/>
            </a:pPr>
            <a:r>
              <a:rPr lang="pl-PL" sz="14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Jeżeli pies warczy, gryzie lub boi się ludzi: najpierw badanie lekarskie i analiza zachowania. Zabieg nie zastępuje diagnozy ani pracy behawioralnej.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3"/>
          <p:cNvSpPr/>
          <p:nvPr/>
        </p:nvSpPr>
        <p:spPr>
          <a:xfrm>
            <a:off x="685800" y="400050"/>
            <a:ext cx="9906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2775"/>
              <a:buFont typeface="Verdana"/>
              <a:buNone/>
            </a:pPr>
            <a:r>
              <a:rPr lang="pl-PL" sz="2775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„Po zabiegu zwierzę zawsze przytyje”</a:t>
            </a:r>
            <a:endParaRPr/>
          </a:p>
        </p:txBody>
      </p:sp>
      <p:sp>
        <p:nvSpPr>
          <p:cNvPr id="250" name="Google Shape;250;p13"/>
          <p:cNvSpPr/>
          <p:nvPr/>
        </p:nvSpPr>
        <p:spPr>
          <a:xfrm>
            <a:off x="685800" y="1181100"/>
            <a:ext cx="723900" cy="47625"/>
          </a:xfrm>
          <a:prstGeom prst="rect">
            <a:avLst/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3"/>
          <p:cNvSpPr/>
          <p:nvPr/>
        </p:nvSpPr>
        <p:spPr>
          <a:xfrm>
            <a:off x="685800" y="1438275"/>
            <a:ext cx="704850" cy="323850"/>
          </a:xfrm>
          <a:prstGeom prst="roundRect">
            <a:avLst>
              <a:gd name="adj" fmla="val 50000"/>
            </a:avLst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3"/>
          <p:cNvSpPr/>
          <p:nvPr/>
        </p:nvSpPr>
        <p:spPr>
          <a:xfrm>
            <a:off x="685800" y="1457325"/>
            <a:ext cx="7048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MIT</a:t>
            </a:r>
            <a:endParaRPr/>
          </a:p>
        </p:txBody>
      </p:sp>
      <p:sp>
        <p:nvSpPr>
          <p:cNvPr id="253" name="Google Shape;253;p13"/>
          <p:cNvSpPr/>
          <p:nvPr/>
        </p:nvSpPr>
        <p:spPr>
          <a:xfrm>
            <a:off x="1485900" y="1438275"/>
            <a:ext cx="781050" cy="323850"/>
          </a:xfrm>
          <a:prstGeom prst="roundRect">
            <a:avLst>
              <a:gd name="adj" fmla="val 50000"/>
            </a:avLst>
          </a:prstGeom>
          <a:solidFill>
            <a:srgbClr val="287B7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3"/>
          <p:cNvSpPr/>
          <p:nvPr/>
        </p:nvSpPr>
        <p:spPr>
          <a:xfrm>
            <a:off x="1485900" y="1457325"/>
            <a:ext cx="7810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FAKT</a:t>
            </a:r>
            <a:endParaRPr/>
          </a:p>
        </p:txBody>
      </p:sp>
      <p:sp>
        <p:nvSpPr>
          <p:cNvPr id="255" name="Google Shape;255;p13"/>
          <p:cNvSpPr/>
          <p:nvPr/>
        </p:nvSpPr>
        <p:spPr>
          <a:xfrm>
            <a:off x="966787" y="2095501"/>
            <a:ext cx="3409950" cy="2800350"/>
          </a:xfrm>
          <a:prstGeom prst="roundRect">
            <a:avLst>
              <a:gd name="adj" fmla="val 6122"/>
            </a:avLst>
          </a:prstGeom>
          <a:solidFill>
            <a:srgbClr val="F4D9D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3"/>
          <p:cNvSpPr/>
          <p:nvPr/>
        </p:nvSpPr>
        <p:spPr>
          <a:xfrm>
            <a:off x="1233487" y="2262189"/>
            <a:ext cx="287655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1350"/>
              <a:buFont typeface="Verdana"/>
              <a:buNone/>
            </a:pPr>
            <a:r>
              <a:rPr lang="pl-PL" sz="1350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RYZYKO</a:t>
            </a:r>
            <a:endParaRPr/>
          </a:p>
        </p:txBody>
      </p:sp>
      <p:sp>
        <p:nvSpPr>
          <p:cNvPr id="257" name="Google Shape;257;p13"/>
          <p:cNvSpPr/>
          <p:nvPr/>
        </p:nvSpPr>
        <p:spPr>
          <a:xfrm>
            <a:off x="966787" y="5476876"/>
            <a:ext cx="10258425" cy="990599"/>
          </a:xfrm>
          <a:prstGeom prst="roundRect">
            <a:avLst>
              <a:gd name="adj" fmla="val 15385"/>
            </a:avLst>
          </a:prstGeom>
          <a:solidFill>
            <a:srgbClr val="DDECE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3"/>
          <p:cNvSpPr/>
          <p:nvPr/>
        </p:nvSpPr>
        <p:spPr>
          <a:xfrm>
            <a:off x="1309687" y="2867026"/>
            <a:ext cx="272415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2250"/>
              <a:buFont typeface="Verdana"/>
              <a:buNone/>
            </a:pPr>
            <a:r>
              <a:rPr lang="pl-PL" sz="2250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Potrzeby energetyczne i apetyt mogą się zmienić.</a:t>
            </a:r>
            <a:endParaRPr/>
          </a:p>
        </p:txBody>
      </p:sp>
      <p:sp>
        <p:nvSpPr>
          <p:cNvPr id="259" name="Google Shape;259;p13"/>
          <p:cNvSpPr/>
          <p:nvPr/>
        </p:nvSpPr>
        <p:spPr>
          <a:xfrm>
            <a:off x="1319212" y="4324351"/>
            <a:ext cx="26860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350"/>
              <a:buFont typeface="Verdana"/>
              <a:buNone/>
            </a:pPr>
            <a:r>
              <a:rPr lang="pl-PL" sz="1350" b="0" i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To zwiększa ryzyko nadwagi </a:t>
            </a:r>
            <a:endParaRPr sz="1350" b="0" i="0">
              <a:solidFill>
                <a:srgbClr val="20323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350"/>
              <a:buFont typeface="Verdana"/>
              <a:buNone/>
            </a:pPr>
            <a:r>
              <a:rPr lang="pl-PL" sz="1350" b="0" i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- nie przesądza wyniku.</a:t>
            </a:r>
            <a:endParaRPr/>
          </a:p>
        </p:txBody>
      </p:sp>
      <p:sp>
        <p:nvSpPr>
          <p:cNvPr id="260" name="Google Shape;260;p13"/>
          <p:cNvSpPr/>
          <p:nvPr/>
        </p:nvSpPr>
        <p:spPr>
          <a:xfrm>
            <a:off x="4557712" y="2971801"/>
            <a:ext cx="6477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3750"/>
              <a:buFont typeface="Verdana"/>
              <a:buNone/>
            </a:pPr>
            <a:r>
              <a:rPr lang="pl-PL" sz="3750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→</a:t>
            </a:r>
            <a:endParaRPr/>
          </a:p>
        </p:txBody>
      </p:sp>
      <p:sp>
        <p:nvSpPr>
          <p:cNvPr id="261" name="Google Shape;261;p13"/>
          <p:cNvSpPr/>
          <p:nvPr/>
        </p:nvSpPr>
        <p:spPr>
          <a:xfrm>
            <a:off x="5481637" y="2047876"/>
            <a:ext cx="5657850" cy="914400"/>
          </a:xfrm>
          <a:prstGeom prst="roundRect">
            <a:avLst>
              <a:gd name="adj" fmla="val 15625"/>
            </a:avLst>
          </a:prstGeom>
          <a:solidFill>
            <a:srgbClr val="DDECE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3"/>
          <p:cNvSpPr/>
          <p:nvPr/>
        </p:nvSpPr>
        <p:spPr>
          <a:xfrm>
            <a:off x="5691187" y="2238376"/>
            <a:ext cx="514350" cy="514350"/>
          </a:xfrm>
          <a:prstGeom prst="ellipse">
            <a:avLst/>
          </a:prstGeom>
          <a:solidFill>
            <a:srgbClr val="287B7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3"/>
          <p:cNvSpPr/>
          <p:nvPr/>
        </p:nvSpPr>
        <p:spPr>
          <a:xfrm>
            <a:off x="5691187" y="2305051"/>
            <a:ext cx="51435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Verdana"/>
              <a:buNone/>
            </a:pPr>
            <a:r>
              <a:rPr lang="pl-PL" sz="157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endParaRPr/>
          </a:p>
        </p:txBody>
      </p:sp>
      <p:sp>
        <p:nvSpPr>
          <p:cNvPr id="264" name="Google Shape;264;p13"/>
          <p:cNvSpPr/>
          <p:nvPr/>
        </p:nvSpPr>
        <p:spPr>
          <a:xfrm>
            <a:off x="6434137" y="2181226"/>
            <a:ext cx="15811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1500"/>
              <a:buFont typeface="Verdana"/>
              <a:buNone/>
            </a:pPr>
            <a:r>
              <a:rPr lang="pl-PL" sz="1500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Porcja</a:t>
            </a:r>
            <a:endParaRPr/>
          </a:p>
        </p:txBody>
      </p:sp>
      <p:sp>
        <p:nvSpPr>
          <p:cNvPr id="265" name="Google Shape;265;p13"/>
          <p:cNvSpPr/>
          <p:nvPr/>
        </p:nvSpPr>
        <p:spPr>
          <a:xfrm>
            <a:off x="6434137" y="2514601"/>
            <a:ext cx="436245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350"/>
              <a:buFont typeface="Verdana"/>
              <a:buNone/>
            </a:pPr>
            <a:r>
              <a:rPr lang="pl-PL" sz="1350" b="0" i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ustalona, nie „na oko”</a:t>
            </a:r>
            <a:endParaRPr/>
          </a:p>
        </p:txBody>
      </p:sp>
      <p:sp>
        <p:nvSpPr>
          <p:cNvPr id="266" name="Google Shape;266;p13"/>
          <p:cNvSpPr/>
          <p:nvPr/>
        </p:nvSpPr>
        <p:spPr>
          <a:xfrm>
            <a:off x="5481637" y="3152776"/>
            <a:ext cx="5657850" cy="914400"/>
          </a:xfrm>
          <a:prstGeom prst="roundRect">
            <a:avLst>
              <a:gd name="adj" fmla="val 15625"/>
            </a:avLst>
          </a:prstGeom>
          <a:solidFill>
            <a:srgbClr val="DDECE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3"/>
          <p:cNvSpPr/>
          <p:nvPr/>
        </p:nvSpPr>
        <p:spPr>
          <a:xfrm>
            <a:off x="5691187" y="3343276"/>
            <a:ext cx="514350" cy="514350"/>
          </a:xfrm>
          <a:prstGeom prst="ellipse">
            <a:avLst/>
          </a:prstGeom>
          <a:solidFill>
            <a:srgbClr val="287B7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3"/>
          <p:cNvSpPr/>
          <p:nvPr/>
        </p:nvSpPr>
        <p:spPr>
          <a:xfrm>
            <a:off x="5691187" y="3409951"/>
            <a:ext cx="51435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Verdana"/>
              <a:buNone/>
            </a:pPr>
            <a:r>
              <a:rPr lang="pl-PL" sz="157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endParaRPr/>
          </a:p>
        </p:txBody>
      </p:sp>
      <p:sp>
        <p:nvSpPr>
          <p:cNvPr id="269" name="Google Shape;269;p13"/>
          <p:cNvSpPr/>
          <p:nvPr/>
        </p:nvSpPr>
        <p:spPr>
          <a:xfrm>
            <a:off x="6434137" y="3286126"/>
            <a:ext cx="15811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1500"/>
              <a:buFont typeface="Verdana"/>
              <a:buNone/>
            </a:pPr>
            <a:r>
              <a:rPr lang="pl-PL" sz="1500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Waga</a:t>
            </a:r>
            <a:endParaRPr/>
          </a:p>
        </p:txBody>
      </p:sp>
      <p:sp>
        <p:nvSpPr>
          <p:cNvPr id="270" name="Google Shape;270;p13"/>
          <p:cNvSpPr/>
          <p:nvPr/>
        </p:nvSpPr>
        <p:spPr>
          <a:xfrm>
            <a:off x="6434137" y="3619501"/>
            <a:ext cx="436245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350"/>
              <a:buFont typeface="Verdana"/>
              <a:buNone/>
            </a:pPr>
            <a:r>
              <a:rPr lang="pl-PL" sz="1350" b="0" i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kontrola co 2–4 tygodnie na starcie</a:t>
            </a:r>
            <a:endParaRPr/>
          </a:p>
        </p:txBody>
      </p:sp>
      <p:sp>
        <p:nvSpPr>
          <p:cNvPr id="271" name="Google Shape;271;p13"/>
          <p:cNvSpPr/>
          <p:nvPr/>
        </p:nvSpPr>
        <p:spPr>
          <a:xfrm>
            <a:off x="5481637" y="4257676"/>
            <a:ext cx="5657850" cy="914400"/>
          </a:xfrm>
          <a:prstGeom prst="roundRect">
            <a:avLst>
              <a:gd name="adj" fmla="val 15625"/>
            </a:avLst>
          </a:prstGeom>
          <a:solidFill>
            <a:srgbClr val="1734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3"/>
          <p:cNvSpPr/>
          <p:nvPr/>
        </p:nvSpPr>
        <p:spPr>
          <a:xfrm>
            <a:off x="5691187" y="4448176"/>
            <a:ext cx="514350" cy="514350"/>
          </a:xfrm>
          <a:prstGeom prst="ellipse">
            <a:avLst/>
          </a:prstGeom>
          <a:solidFill>
            <a:srgbClr val="E1AE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5691187" y="4514851"/>
            <a:ext cx="51435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1575"/>
              <a:buFont typeface="Verdana"/>
              <a:buNone/>
            </a:pPr>
            <a:r>
              <a:rPr lang="pl-PL" sz="1575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3</a:t>
            </a:r>
            <a:endParaRPr/>
          </a:p>
        </p:txBody>
      </p:sp>
      <p:sp>
        <p:nvSpPr>
          <p:cNvPr id="274" name="Google Shape;274;p13"/>
          <p:cNvSpPr/>
          <p:nvPr/>
        </p:nvSpPr>
        <p:spPr>
          <a:xfrm>
            <a:off x="6434137" y="4391026"/>
            <a:ext cx="15811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Verdana"/>
              <a:buNone/>
            </a:pPr>
            <a:r>
              <a:rPr lang="pl-PL" sz="15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Ruch</a:t>
            </a:r>
            <a:endParaRPr/>
          </a:p>
        </p:txBody>
      </p:sp>
      <p:sp>
        <p:nvSpPr>
          <p:cNvPr id="275" name="Google Shape;275;p13"/>
          <p:cNvSpPr/>
          <p:nvPr/>
        </p:nvSpPr>
        <p:spPr>
          <a:xfrm>
            <a:off x="6434137" y="4724401"/>
            <a:ext cx="436245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DECE6"/>
              </a:buClr>
              <a:buSzPts val="1350"/>
              <a:buFont typeface="Verdana"/>
              <a:buNone/>
            </a:pPr>
            <a:r>
              <a:rPr lang="pl-PL" sz="1350" b="0" i="0">
                <a:solidFill>
                  <a:srgbClr val="DDECE6"/>
                </a:solidFill>
                <a:latin typeface="Verdana"/>
                <a:ea typeface="Verdana"/>
                <a:cs typeface="Verdana"/>
                <a:sym typeface="Verdana"/>
              </a:rPr>
              <a:t>codzienna aktywność i zabawa</a:t>
            </a:r>
            <a:endParaRPr/>
          </a:p>
        </p:txBody>
      </p:sp>
      <p:sp>
        <p:nvSpPr>
          <p:cNvPr id="276" name="Google Shape;276;p13"/>
          <p:cNvSpPr/>
          <p:nvPr/>
        </p:nvSpPr>
        <p:spPr>
          <a:xfrm>
            <a:off x="800100" y="5657850"/>
            <a:ext cx="99631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5F59"/>
              </a:buClr>
              <a:buSzPts val="1650"/>
              <a:buFont typeface="Verdana"/>
              <a:buNone/>
            </a:pPr>
            <a:r>
              <a:rPr lang="pl-PL" sz="1650" b="1" i="0">
                <a:solidFill>
                  <a:srgbClr val="1E5F59"/>
                </a:solidFill>
                <a:latin typeface="Verdana"/>
                <a:ea typeface="Verdana"/>
                <a:cs typeface="Verdana"/>
                <a:sym typeface="Verdana"/>
              </a:rPr>
              <a:t>Najważniejszy moment: </a:t>
            </a:r>
            <a:endParaRPr sz="1650" b="1" i="0">
              <a:solidFill>
                <a:srgbClr val="1E5F59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5F59"/>
              </a:buClr>
              <a:buSzPts val="1650"/>
              <a:buFont typeface="Verdana"/>
              <a:buNone/>
            </a:pPr>
            <a:r>
              <a:rPr lang="pl-PL" sz="1650" b="1" i="0">
                <a:solidFill>
                  <a:srgbClr val="1E5F59"/>
                </a:solidFill>
                <a:latin typeface="Verdana"/>
                <a:ea typeface="Verdana"/>
                <a:cs typeface="Verdana"/>
                <a:sym typeface="Verdana"/>
              </a:rPr>
              <a:t>korekta żywienia od razu po zabiegu, zanim masa ciała wzrośnie.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4"/>
          <p:cNvSpPr/>
          <p:nvPr/>
        </p:nvSpPr>
        <p:spPr>
          <a:xfrm>
            <a:off x="685800" y="400050"/>
            <a:ext cx="9906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2625"/>
              <a:buFont typeface="Verdana"/>
              <a:buNone/>
            </a:pPr>
            <a:r>
              <a:rPr lang="pl-PL" sz="2625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„Jest jeden właściwy wiek dla każdego psa i kota”</a:t>
            </a:r>
            <a:endParaRPr/>
          </a:p>
        </p:txBody>
      </p:sp>
      <p:sp>
        <p:nvSpPr>
          <p:cNvPr id="283" name="Google Shape;283;p14"/>
          <p:cNvSpPr/>
          <p:nvPr/>
        </p:nvSpPr>
        <p:spPr>
          <a:xfrm>
            <a:off x="685800" y="1181100"/>
            <a:ext cx="723900" cy="47625"/>
          </a:xfrm>
          <a:prstGeom prst="rect">
            <a:avLst/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4"/>
          <p:cNvSpPr/>
          <p:nvPr/>
        </p:nvSpPr>
        <p:spPr>
          <a:xfrm>
            <a:off x="685800" y="1438275"/>
            <a:ext cx="704850" cy="323850"/>
          </a:xfrm>
          <a:prstGeom prst="roundRect">
            <a:avLst>
              <a:gd name="adj" fmla="val 50000"/>
            </a:avLst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4"/>
          <p:cNvSpPr/>
          <p:nvPr/>
        </p:nvSpPr>
        <p:spPr>
          <a:xfrm>
            <a:off x="685800" y="1457325"/>
            <a:ext cx="7048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MIT</a:t>
            </a:r>
            <a:endParaRPr/>
          </a:p>
        </p:txBody>
      </p:sp>
      <p:sp>
        <p:nvSpPr>
          <p:cNvPr id="286" name="Google Shape;286;p14"/>
          <p:cNvSpPr/>
          <p:nvPr/>
        </p:nvSpPr>
        <p:spPr>
          <a:xfrm>
            <a:off x="1485900" y="1438275"/>
            <a:ext cx="781050" cy="323850"/>
          </a:xfrm>
          <a:prstGeom prst="roundRect">
            <a:avLst>
              <a:gd name="adj" fmla="val 50000"/>
            </a:avLst>
          </a:prstGeom>
          <a:solidFill>
            <a:srgbClr val="287B7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4"/>
          <p:cNvSpPr/>
          <p:nvPr/>
        </p:nvSpPr>
        <p:spPr>
          <a:xfrm>
            <a:off x="1485900" y="1457325"/>
            <a:ext cx="7810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FAKT</a:t>
            </a:r>
            <a:endParaRPr/>
          </a:p>
        </p:txBody>
      </p:sp>
      <p:sp>
        <p:nvSpPr>
          <p:cNvPr id="288" name="Google Shape;288;p14"/>
          <p:cNvSpPr/>
          <p:nvPr/>
        </p:nvSpPr>
        <p:spPr>
          <a:xfrm>
            <a:off x="685800" y="2200275"/>
            <a:ext cx="4667250" cy="3143250"/>
          </a:xfrm>
          <a:prstGeom prst="roundRect">
            <a:avLst>
              <a:gd name="adj" fmla="val 6061"/>
            </a:avLst>
          </a:prstGeom>
          <a:solidFill>
            <a:srgbClr val="DDECE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4"/>
          <p:cNvSpPr/>
          <p:nvPr/>
        </p:nvSpPr>
        <p:spPr>
          <a:xfrm>
            <a:off x="981075" y="2457450"/>
            <a:ext cx="1009650" cy="323850"/>
          </a:xfrm>
          <a:prstGeom prst="roundRect">
            <a:avLst>
              <a:gd name="adj" fmla="val 50000"/>
            </a:avLst>
          </a:prstGeom>
          <a:solidFill>
            <a:srgbClr val="287B7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4"/>
          <p:cNvSpPr/>
          <p:nvPr/>
        </p:nvSpPr>
        <p:spPr>
          <a:xfrm>
            <a:off x="981075" y="2476500"/>
            <a:ext cx="10096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KOTY</a:t>
            </a:r>
            <a:endParaRPr/>
          </a:p>
        </p:txBody>
      </p:sp>
      <p:sp>
        <p:nvSpPr>
          <p:cNvPr id="291" name="Google Shape;291;p14"/>
          <p:cNvSpPr/>
          <p:nvPr/>
        </p:nvSpPr>
        <p:spPr>
          <a:xfrm>
            <a:off x="981075" y="3048000"/>
            <a:ext cx="382905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2400"/>
              <a:buFont typeface="Verdana"/>
              <a:buNone/>
            </a:pPr>
            <a:r>
              <a:rPr lang="pl-PL" sz="2400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Najczęściej około </a:t>
            </a:r>
            <a:endParaRPr sz="2400" b="1" i="0">
              <a:solidFill>
                <a:srgbClr val="17343A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2400"/>
              <a:buFont typeface="Verdana"/>
              <a:buNone/>
            </a:pPr>
            <a:r>
              <a:rPr lang="pl-PL" sz="2400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4–5 miesiąca</a:t>
            </a:r>
            <a:endParaRPr sz="2400" b="1" i="0">
              <a:solidFill>
                <a:srgbClr val="17343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2" name="Google Shape;292;p14"/>
          <p:cNvSpPr/>
          <p:nvPr/>
        </p:nvSpPr>
        <p:spPr>
          <a:xfrm>
            <a:off x="685800" y="5629275"/>
            <a:ext cx="10629900" cy="561975"/>
          </a:xfrm>
          <a:prstGeom prst="roundRect">
            <a:avLst>
              <a:gd name="adj" fmla="val 15385"/>
            </a:avLst>
          </a:prstGeom>
          <a:solidFill>
            <a:srgbClr val="DDECE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4"/>
          <p:cNvSpPr/>
          <p:nvPr/>
        </p:nvSpPr>
        <p:spPr>
          <a:xfrm>
            <a:off x="990600" y="4067175"/>
            <a:ext cx="386715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500"/>
              <a:buFont typeface="Verdana"/>
              <a:buNone/>
            </a:pPr>
            <a:r>
              <a:rPr lang="pl-PL" sz="1500" b="0" i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Zalecenie ma zapobiec dojrzałości płciowej i przypadkowym miotom. Stan zdrowia zawsze ocenia lekarz.</a:t>
            </a:r>
            <a:endParaRPr/>
          </a:p>
        </p:txBody>
      </p:sp>
      <p:sp>
        <p:nvSpPr>
          <p:cNvPr id="294" name="Google Shape;294;p14"/>
          <p:cNvSpPr/>
          <p:nvPr/>
        </p:nvSpPr>
        <p:spPr>
          <a:xfrm>
            <a:off x="5867400" y="2200275"/>
            <a:ext cx="5448300" cy="3143250"/>
          </a:xfrm>
          <a:prstGeom prst="roundRect">
            <a:avLst>
              <a:gd name="adj" fmla="val 6061"/>
            </a:avLst>
          </a:prstGeom>
          <a:solidFill>
            <a:srgbClr val="F4D9D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4"/>
          <p:cNvSpPr/>
          <p:nvPr/>
        </p:nvSpPr>
        <p:spPr>
          <a:xfrm>
            <a:off x="6172200" y="2457450"/>
            <a:ext cx="971550" cy="323850"/>
          </a:xfrm>
          <a:prstGeom prst="roundRect">
            <a:avLst>
              <a:gd name="adj" fmla="val 50000"/>
            </a:avLst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4"/>
          <p:cNvSpPr/>
          <p:nvPr/>
        </p:nvSpPr>
        <p:spPr>
          <a:xfrm>
            <a:off x="6172200" y="2476500"/>
            <a:ext cx="9715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PSY</a:t>
            </a:r>
            <a:endParaRPr/>
          </a:p>
        </p:txBody>
      </p:sp>
      <p:sp>
        <p:nvSpPr>
          <p:cNvPr id="297" name="Google Shape;297;p14"/>
          <p:cNvSpPr/>
          <p:nvPr/>
        </p:nvSpPr>
        <p:spPr>
          <a:xfrm>
            <a:off x="6172200" y="3028950"/>
            <a:ext cx="45720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2400"/>
              <a:buFont typeface="Verdana"/>
              <a:buNone/>
            </a:pPr>
            <a:r>
              <a:rPr lang="pl-PL" sz="2400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Termin dobiera się indywidualnie</a:t>
            </a:r>
            <a:endParaRPr sz="2400" b="1" i="0">
              <a:solidFill>
                <a:srgbClr val="17343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8" name="Google Shape;298;p14"/>
          <p:cNvSpPr/>
          <p:nvPr/>
        </p:nvSpPr>
        <p:spPr>
          <a:xfrm>
            <a:off x="6172200" y="4038600"/>
            <a:ext cx="45339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500"/>
              <a:buFont typeface="Verdana"/>
              <a:buNone/>
            </a:pPr>
            <a:r>
              <a:rPr lang="pl-PL" sz="1500" b="0" i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Płeć, rasa, wielkość, dojrzałość szkieletowa, zdrowie, styl życia i realne ryzyko krycia mogą zmienić decyzję.</a:t>
            </a:r>
            <a:endParaRPr/>
          </a:p>
        </p:txBody>
      </p:sp>
      <p:sp>
        <p:nvSpPr>
          <p:cNvPr id="299" name="Google Shape;299;p14"/>
          <p:cNvSpPr/>
          <p:nvPr/>
        </p:nvSpPr>
        <p:spPr>
          <a:xfrm>
            <a:off x="685800" y="5781675"/>
            <a:ext cx="106299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5F59"/>
              </a:buClr>
              <a:buSzPts val="1650"/>
              <a:buFont typeface="Verdana"/>
              <a:buNone/>
            </a:pPr>
            <a:r>
              <a:rPr lang="pl-PL" sz="1650" b="1" i="0">
                <a:solidFill>
                  <a:srgbClr val="1E5F59"/>
                </a:solidFill>
                <a:latin typeface="Verdana"/>
                <a:ea typeface="Verdana"/>
                <a:cs typeface="Verdana"/>
                <a:sym typeface="Verdana"/>
              </a:rPr>
              <a:t>U psów szczególnie unikamy automatycznej zasady „wszyscy w tym samym wieku”.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5"/>
          <p:cNvSpPr/>
          <p:nvPr/>
        </p:nvSpPr>
        <p:spPr>
          <a:xfrm>
            <a:off x="685800" y="400050"/>
            <a:ext cx="1114044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3000"/>
              <a:buFont typeface="Verdana"/>
              <a:buNone/>
            </a:pPr>
            <a:r>
              <a:rPr lang="pl-PL" sz="3000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Koty i kotki: co najczęściej przemawia za kastracją</a:t>
            </a:r>
            <a:endParaRPr sz="3000" b="1" i="0">
              <a:solidFill>
                <a:srgbClr val="17343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6" name="Google Shape;306;p15"/>
          <p:cNvSpPr/>
          <p:nvPr/>
        </p:nvSpPr>
        <p:spPr>
          <a:xfrm>
            <a:off x="685800" y="1181100"/>
            <a:ext cx="723900" cy="47625"/>
          </a:xfrm>
          <a:prstGeom prst="rect">
            <a:avLst/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5"/>
          <p:cNvSpPr/>
          <p:nvPr/>
        </p:nvSpPr>
        <p:spPr>
          <a:xfrm>
            <a:off x="685800" y="1390650"/>
            <a:ext cx="1428750" cy="323850"/>
          </a:xfrm>
          <a:prstGeom prst="roundRect">
            <a:avLst>
              <a:gd name="adj" fmla="val 50000"/>
            </a:avLst>
          </a:prstGeom>
          <a:solidFill>
            <a:srgbClr val="1734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5"/>
          <p:cNvSpPr/>
          <p:nvPr/>
        </p:nvSpPr>
        <p:spPr>
          <a:xfrm>
            <a:off x="685800" y="1409700"/>
            <a:ext cx="14287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CO WIEMY</a:t>
            </a:r>
            <a:endParaRPr/>
          </a:p>
        </p:txBody>
      </p:sp>
      <p:sp>
        <p:nvSpPr>
          <p:cNvPr id="309" name="Google Shape;309;p15"/>
          <p:cNvSpPr/>
          <p:nvPr/>
        </p:nvSpPr>
        <p:spPr>
          <a:xfrm>
            <a:off x="876300" y="2019300"/>
            <a:ext cx="2305050" cy="2990850"/>
          </a:xfrm>
          <a:prstGeom prst="roundRect">
            <a:avLst>
              <a:gd name="adj" fmla="val 7438"/>
            </a:avLst>
          </a:prstGeom>
          <a:solidFill>
            <a:srgbClr val="F6F1E7"/>
          </a:solidFill>
          <a:ln w="9525" cap="flat" cmpd="sng">
            <a:solidFill>
              <a:srgbClr val="E7E8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5"/>
          <p:cNvSpPr/>
          <p:nvPr/>
        </p:nvSpPr>
        <p:spPr>
          <a:xfrm>
            <a:off x="1085850" y="2219325"/>
            <a:ext cx="4762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1200"/>
              <a:buFont typeface="Verdana"/>
              <a:buNone/>
            </a:pPr>
            <a:r>
              <a:rPr lang="pl-PL" sz="1200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/>
          </a:p>
        </p:txBody>
      </p:sp>
      <p:sp>
        <p:nvSpPr>
          <p:cNvPr id="311" name="Google Shape;311;p15"/>
          <p:cNvSpPr/>
          <p:nvPr/>
        </p:nvSpPr>
        <p:spPr>
          <a:xfrm>
            <a:off x="1085850" y="2705100"/>
            <a:ext cx="188595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5F59"/>
              </a:buClr>
              <a:buSzPts val="1350"/>
              <a:buFont typeface="Verdana"/>
              <a:buNone/>
            </a:pPr>
            <a:r>
              <a:rPr lang="pl-PL" sz="1350" b="1" i="0">
                <a:solidFill>
                  <a:srgbClr val="1E5F59"/>
                </a:solidFill>
                <a:latin typeface="Verdana"/>
                <a:ea typeface="Verdana"/>
                <a:cs typeface="Verdana"/>
                <a:sym typeface="Verdana"/>
              </a:rPr>
              <a:t>ROZRÓD</a:t>
            </a:r>
            <a:endParaRPr/>
          </a:p>
        </p:txBody>
      </p:sp>
      <p:sp>
        <p:nvSpPr>
          <p:cNvPr id="312" name="Google Shape;312;p15"/>
          <p:cNvSpPr/>
          <p:nvPr/>
        </p:nvSpPr>
        <p:spPr>
          <a:xfrm>
            <a:off x="1085850" y="3190875"/>
            <a:ext cx="1885950" cy="140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1575"/>
              <a:buFont typeface="Verdana"/>
              <a:buNone/>
            </a:pPr>
            <a:r>
              <a:rPr lang="pl-PL" sz="1575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Brak nieplanowanych miotów</a:t>
            </a:r>
            <a:endParaRPr sz="1575" b="1" i="0">
              <a:solidFill>
                <a:srgbClr val="17343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3" name="Google Shape;313;p15"/>
          <p:cNvSpPr/>
          <p:nvPr/>
        </p:nvSpPr>
        <p:spPr>
          <a:xfrm>
            <a:off x="3562350" y="2019300"/>
            <a:ext cx="2305050" cy="2990850"/>
          </a:xfrm>
          <a:prstGeom prst="roundRect">
            <a:avLst>
              <a:gd name="adj" fmla="val 7438"/>
            </a:avLst>
          </a:prstGeom>
          <a:solidFill>
            <a:srgbClr val="DDECE6"/>
          </a:solidFill>
          <a:ln w="9525" cap="flat" cmpd="sng">
            <a:solidFill>
              <a:srgbClr val="E7E8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5"/>
          <p:cNvSpPr/>
          <p:nvPr/>
        </p:nvSpPr>
        <p:spPr>
          <a:xfrm>
            <a:off x="3771900" y="2219325"/>
            <a:ext cx="4762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1200"/>
              <a:buFont typeface="Verdana"/>
              <a:buNone/>
            </a:pPr>
            <a:r>
              <a:rPr lang="pl-PL" sz="1200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02</a:t>
            </a:r>
            <a:endParaRPr/>
          </a:p>
        </p:txBody>
      </p:sp>
      <p:sp>
        <p:nvSpPr>
          <p:cNvPr id="315" name="Google Shape;315;p15"/>
          <p:cNvSpPr/>
          <p:nvPr/>
        </p:nvSpPr>
        <p:spPr>
          <a:xfrm>
            <a:off x="3771900" y="2705100"/>
            <a:ext cx="188595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5F59"/>
              </a:buClr>
              <a:buSzPts val="1350"/>
              <a:buFont typeface="Verdana"/>
              <a:buNone/>
            </a:pPr>
            <a:r>
              <a:rPr lang="pl-PL" sz="1350" b="1" i="0">
                <a:solidFill>
                  <a:srgbClr val="1E5F59"/>
                </a:solidFill>
                <a:latin typeface="Verdana"/>
                <a:ea typeface="Verdana"/>
                <a:cs typeface="Verdana"/>
                <a:sym typeface="Verdana"/>
              </a:rPr>
              <a:t>ZACHOWANIE</a:t>
            </a:r>
            <a:endParaRPr/>
          </a:p>
        </p:txBody>
      </p:sp>
      <p:sp>
        <p:nvSpPr>
          <p:cNvPr id="316" name="Google Shape;316;p15"/>
          <p:cNvSpPr/>
          <p:nvPr/>
        </p:nvSpPr>
        <p:spPr>
          <a:xfrm>
            <a:off x="3771900" y="3190875"/>
            <a:ext cx="1885950" cy="140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1575"/>
              <a:buFont typeface="Verdana"/>
              <a:buNone/>
            </a:pPr>
            <a:r>
              <a:rPr lang="pl-PL" sz="1575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Zwykle mniej włóczęgostwa, znaczenia i bójek</a:t>
            </a:r>
            <a:endParaRPr sz="1575" b="1" i="0">
              <a:solidFill>
                <a:srgbClr val="17343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7" name="Google Shape;317;p15"/>
          <p:cNvSpPr/>
          <p:nvPr/>
        </p:nvSpPr>
        <p:spPr>
          <a:xfrm>
            <a:off x="6248400" y="2019300"/>
            <a:ext cx="2305050" cy="2990850"/>
          </a:xfrm>
          <a:prstGeom prst="roundRect">
            <a:avLst>
              <a:gd name="adj" fmla="val 7438"/>
            </a:avLst>
          </a:prstGeom>
          <a:solidFill>
            <a:srgbClr val="17343A"/>
          </a:solidFill>
          <a:ln w="9525" cap="flat" cmpd="sng">
            <a:solidFill>
              <a:srgbClr val="1734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5"/>
          <p:cNvSpPr/>
          <p:nvPr/>
        </p:nvSpPr>
        <p:spPr>
          <a:xfrm>
            <a:off x="6457950" y="2219325"/>
            <a:ext cx="4762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E1AE4B"/>
              </a:buClr>
              <a:buSzPts val="1200"/>
              <a:buFont typeface="Verdana"/>
              <a:buNone/>
            </a:pPr>
            <a:r>
              <a:rPr lang="pl-PL" sz="1200" b="1" i="0">
                <a:solidFill>
                  <a:srgbClr val="E1AE4B"/>
                </a:solidFill>
                <a:latin typeface="Verdana"/>
                <a:ea typeface="Verdana"/>
                <a:cs typeface="Verdana"/>
                <a:sym typeface="Verdana"/>
              </a:rPr>
              <a:t>03</a:t>
            </a:r>
            <a:endParaRPr/>
          </a:p>
        </p:txBody>
      </p:sp>
      <p:sp>
        <p:nvSpPr>
          <p:cNvPr id="319" name="Google Shape;319;p15"/>
          <p:cNvSpPr/>
          <p:nvPr/>
        </p:nvSpPr>
        <p:spPr>
          <a:xfrm>
            <a:off x="6457950" y="2705100"/>
            <a:ext cx="188595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Verdana"/>
              <a:buNone/>
            </a:pPr>
            <a:r>
              <a:rPr lang="pl-PL" sz="135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ZDROWIE SAMICY</a:t>
            </a:r>
            <a:endParaRPr/>
          </a:p>
        </p:txBody>
      </p:sp>
      <p:sp>
        <p:nvSpPr>
          <p:cNvPr id="320" name="Google Shape;320;p15"/>
          <p:cNvSpPr/>
          <p:nvPr/>
        </p:nvSpPr>
        <p:spPr>
          <a:xfrm>
            <a:off x="6457949" y="3190875"/>
            <a:ext cx="1990725" cy="140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Verdana"/>
              <a:buNone/>
            </a:pPr>
            <a:r>
              <a:rPr lang="pl-PL" sz="157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Brak ropomacicza; mniejsze ryzyko raka sutka przy wczesnym zabiegu</a:t>
            </a:r>
            <a:endParaRPr sz="1575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1" name="Google Shape;321;p15"/>
          <p:cNvSpPr/>
          <p:nvPr/>
        </p:nvSpPr>
        <p:spPr>
          <a:xfrm>
            <a:off x="8934450" y="2019300"/>
            <a:ext cx="2305050" cy="2990850"/>
          </a:xfrm>
          <a:prstGeom prst="roundRect">
            <a:avLst>
              <a:gd name="adj" fmla="val 7438"/>
            </a:avLst>
          </a:prstGeom>
          <a:solidFill>
            <a:srgbClr val="DDECE6"/>
          </a:solidFill>
          <a:ln w="9525" cap="flat" cmpd="sng">
            <a:solidFill>
              <a:srgbClr val="E7E8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5"/>
          <p:cNvSpPr/>
          <p:nvPr/>
        </p:nvSpPr>
        <p:spPr>
          <a:xfrm>
            <a:off x="9144000" y="2219325"/>
            <a:ext cx="4762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1200"/>
              <a:buFont typeface="Verdana"/>
              <a:buNone/>
            </a:pPr>
            <a:r>
              <a:rPr lang="pl-PL" sz="1200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04</a:t>
            </a:r>
            <a:endParaRPr/>
          </a:p>
        </p:txBody>
      </p:sp>
      <p:sp>
        <p:nvSpPr>
          <p:cNvPr id="323" name="Google Shape;323;p15"/>
          <p:cNvSpPr/>
          <p:nvPr/>
        </p:nvSpPr>
        <p:spPr>
          <a:xfrm>
            <a:off x="9144000" y="2705100"/>
            <a:ext cx="188595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5F59"/>
              </a:buClr>
              <a:buSzPts val="1350"/>
              <a:buFont typeface="Verdana"/>
              <a:buNone/>
            </a:pPr>
            <a:r>
              <a:rPr lang="pl-PL" sz="1350" b="1" i="0">
                <a:solidFill>
                  <a:srgbClr val="1E5F59"/>
                </a:solidFill>
                <a:latin typeface="Verdana"/>
                <a:ea typeface="Verdana"/>
                <a:cs typeface="Verdana"/>
                <a:sym typeface="Verdana"/>
              </a:rPr>
              <a:t>BEZPIECZEŃSTWO</a:t>
            </a:r>
            <a:endParaRPr/>
          </a:p>
        </p:txBody>
      </p:sp>
      <p:sp>
        <p:nvSpPr>
          <p:cNvPr id="324" name="Google Shape;324;p15"/>
          <p:cNvSpPr/>
          <p:nvPr/>
        </p:nvSpPr>
        <p:spPr>
          <a:xfrm>
            <a:off x="9144000" y="3190875"/>
            <a:ext cx="1885950" cy="140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1575"/>
              <a:buFont typeface="Verdana"/>
              <a:buNone/>
            </a:pPr>
            <a:r>
              <a:rPr lang="pl-PL" sz="1575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Mniej okazji do urazów związanych z poszukiwaniem partnera</a:t>
            </a:r>
            <a:endParaRPr sz="1575" b="1" i="0">
              <a:solidFill>
                <a:srgbClr val="17343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5" name="Google Shape;325;p15"/>
          <p:cNvSpPr/>
          <p:nvPr/>
        </p:nvSpPr>
        <p:spPr>
          <a:xfrm>
            <a:off x="876300" y="5247907"/>
            <a:ext cx="10363200" cy="1371600"/>
          </a:xfrm>
          <a:prstGeom prst="roundRect">
            <a:avLst>
              <a:gd name="adj" fmla="val 18750"/>
            </a:avLst>
          </a:prstGeom>
          <a:solidFill>
            <a:srgbClr val="287B7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5"/>
          <p:cNvSpPr/>
          <p:nvPr/>
        </p:nvSpPr>
        <p:spPr>
          <a:xfrm>
            <a:off x="5867400" y="5364480"/>
            <a:ext cx="5162550" cy="115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25"/>
              <a:buFont typeface="Verdana"/>
              <a:buNone/>
            </a:pPr>
            <a:r>
              <a:rPr lang="pl-PL" sz="14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Wyjątek kliniczny może zmienić plan, </a:t>
            </a:r>
            <a:endParaRPr sz="1425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25"/>
              <a:buFont typeface="Verdana"/>
              <a:buNone/>
            </a:pPr>
            <a:r>
              <a:rPr lang="pl-PL" sz="14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ale w populacji kotów konsensus </a:t>
            </a:r>
            <a:endParaRPr sz="1425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25"/>
              <a:buFont typeface="Verdana"/>
              <a:buNone/>
            </a:pPr>
            <a:r>
              <a:rPr lang="pl-PL" sz="14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organizacji weterynaryjnych </a:t>
            </a:r>
            <a:endParaRPr sz="1425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25"/>
              <a:buFont typeface="Verdana"/>
              <a:buNone/>
            </a:pPr>
            <a:r>
              <a:rPr lang="pl-PL" sz="14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jest znacznie wyraźniejszy niż u psów.</a:t>
            </a:r>
            <a:endParaRPr/>
          </a:p>
        </p:txBody>
      </p:sp>
      <p:pic>
        <p:nvPicPr>
          <p:cNvPr id="327" name="Google Shape;327;p15" descr="Obraz zawierający kot domowy, ssak, kot, Małe i średnie samochody&#10;&#10;Zawartość wygenerowana przez sztuczną inteligencję może być niepoprawna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000252" y="3742957"/>
            <a:ext cx="9667907" cy="3448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6"/>
          <p:cNvSpPr/>
          <p:nvPr/>
        </p:nvSpPr>
        <p:spPr>
          <a:xfrm>
            <a:off x="685800" y="400050"/>
            <a:ext cx="10998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3000"/>
              <a:buFont typeface="Verdana"/>
              <a:buNone/>
            </a:pPr>
            <a:r>
              <a:rPr lang="pl-PL" sz="3000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Suki: wyraźne korzyści</a:t>
            </a:r>
            <a:endParaRPr sz="3000" b="1" i="0">
              <a:solidFill>
                <a:srgbClr val="17343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4" name="Google Shape;334;p16"/>
          <p:cNvSpPr/>
          <p:nvPr/>
        </p:nvSpPr>
        <p:spPr>
          <a:xfrm>
            <a:off x="685800" y="1181100"/>
            <a:ext cx="723900" cy="47625"/>
          </a:xfrm>
          <a:prstGeom prst="rect">
            <a:avLst/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6"/>
          <p:cNvSpPr/>
          <p:nvPr/>
        </p:nvSpPr>
        <p:spPr>
          <a:xfrm>
            <a:off x="685800" y="1390650"/>
            <a:ext cx="1894840" cy="323850"/>
          </a:xfrm>
          <a:prstGeom prst="roundRect">
            <a:avLst>
              <a:gd name="adj" fmla="val 50000"/>
            </a:avLst>
          </a:prstGeom>
          <a:solidFill>
            <a:srgbClr val="1734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6"/>
          <p:cNvSpPr/>
          <p:nvPr/>
        </p:nvSpPr>
        <p:spPr>
          <a:xfrm>
            <a:off x="685800" y="1409700"/>
            <a:ext cx="189484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BILANS KORZYŚCI</a:t>
            </a:r>
            <a:endParaRPr/>
          </a:p>
        </p:txBody>
      </p:sp>
      <p:sp>
        <p:nvSpPr>
          <p:cNvPr id="337" name="Google Shape;337;p16"/>
          <p:cNvSpPr/>
          <p:nvPr/>
        </p:nvSpPr>
        <p:spPr>
          <a:xfrm>
            <a:off x="685800" y="2200275"/>
            <a:ext cx="5143500" cy="3219450"/>
          </a:xfrm>
          <a:prstGeom prst="roundRect">
            <a:avLst>
              <a:gd name="adj" fmla="val 5917"/>
            </a:avLst>
          </a:prstGeom>
          <a:solidFill>
            <a:srgbClr val="1734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6"/>
          <p:cNvSpPr/>
          <p:nvPr/>
        </p:nvSpPr>
        <p:spPr>
          <a:xfrm>
            <a:off x="1009650" y="2476500"/>
            <a:ext cx="447675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3E5BF"/>
              </a:buClr>
              <a:buSzPts val="1350"/>
              <a:buFont typeface="Verdana"/>
              <a:buNone/>
            </a:pPr>
            <a:r>
              <a:rPr lang="pl-PL" sz="1350" b="1" i="0">
                <a:solidFill>
                  <a:srgbClr val="F3E5BF"/>
                </a:solidFill>
                <a:latin typeface="Verdana"/>
                <a:ea typeface="Verdana"/>
                <a:cs typeface="Verdana"/>
                <a:sym typeface="Verdana"/>
              </a:rPr>
              <a:t>CO PRZEMAWIA ZA</a:t>
            </a:r>
            <a:endParaRPr/>
          </a:p>
        </p:txBody>
      </p:sp>
      <p:sp>
        <p:nvSpPr>
          <p:cNvPr id="339" name="Google Shape;339;p16"/>
          <p:cNvSpPr/>
          <p:nvPr/>
        </p:nvSpPr>
        <p:spPr>
          <a:xfrm>
            <a:off x="933450" y="3038475"/>
            <a:ext cx="447675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285750" marR="0" lvl="0" indent="-2857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Verdana"/>
              <a:buChar char="•"/>
            </a:pPr>
            <a:r>
              <a:rPr lang="pl-PL" sz="157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Zapobieganie ropomaciczu</a:t>
            </a:r>
            <a:endParaRPr sz="1575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0" name="Google Shape;340;p16"/>
          <p:cNvSpPr/>
          <p:nvPr/>
        </p:nvSpPr>
        <p:spPr>
          <a:xfrm>
            <a:off x="933450" y="3733800"/>
            <a:ext cx="447675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285750" marR="0" lvl="0" indent="-2857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Verdana"/>
              <a:buChar char="•"/>
            </a:pPr>
            <a:r>
              <a:rPr lang="pl-PL" sz="157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Brak ciąży i powikłań porodu</a:t>
            </a:r>
            <a:endParaRPr sz="1575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1" name="Google Shape;341;p16"/>
          <p:cNvSpPr/>
          <p:nvPr/>
        </p:nvSpPr>
        <p:spPr>
          <a:xfrm>
            <a:off x="933450" y="4429125"/>
            <a:ext cx="447675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285750" marR="0" lvl="0" indent="-2857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Verdana"/>
              <a:buChar char="•"/>
            </a:pPr>
            <a:r>
              <a:rPr lang="pl-PL" sz="157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Eliminacja chorób jajników; ograniczenie chorób macicy</a:t>
            </a:r>
            <a:endParaRPr sz="1575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42" name="Google Shape;342;p16" descr="Obraz zawierający trawa, Rasa psa, na wolnym powietrzu, zwierzę domowe&#10;&#10;Zawartość wygenerowana przez sztuczną inteligencję może być niepoprawna."/>
          <p:cNvPicPr preferRelativeResize="0"/>
          <p:nvPr/>
        </p:nvPicPr>
        <p:blipFill rotWithShape="1">
          <a:blip r:embed="rId3">
            <a:alphaModFix/>
          </a:blip>
          <a:srcRect t="19527" b="20426"/>
          <a:stretch/>
        </p:blipFill>
        <p:spPr>
          <a:xfrm>
            <a:off x="6465736" y="1390650"/>
            <a:ext cx="5365584" cy="482727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7"/>
          <p:cNvSpPr/>
          <p:nvPr/>
        </p:nvSpPr>
        <p:spPr>
          <a:xfrm>
            <a:off x="685800" y="400050"/>
            <a:ext cx="10629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3000"/>
              <a:buFont typeface="Verdana"/>
              <a:buNone/>
            </a:pPr>
            <a:r>
              <a:rPr lang="pl-PL" sz="3000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Psy samce: decyzja wydłużająca życie</a:t>
            </a:r>
            <a:endParaRPr sz="3000" b="1" i="0">
              <a:solidFill>
                <a:srgbClr val="17343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9" name="Google Shape;349;p17"/>
          <p:cNvSpPr/>
          <p:nvPr/>
        </p:nvSpPr>
        <p:spPr>
          <a:xfrm>
            <a:off x="685800" y="1181100"/>
            <a:ext cx="723900" cy="47625"/>
          </a:xfrm>
          <a:prstGeom prst="rect">
            <a:avLst/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7"/>
          <p:cNvSpPr/>
          <p:nvPr/>
        </p:nvSpPr>
        <p:spPr>
          <a:xfrm>
            <a:off x="685800" y="2200274"/>
            <a:ext cx="5086350" cy="3621405"/>
          </a:xfrm>
          <a:prstGeom prst="roundRect">
            <a:avLst>
              <a:gd name="adj" fmla="val 5556"/>
            </a:avLst>
          </a:prstGeom>
          <a:solidFill>
            <a:srgbClr val="DDECE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7"/>
          <p:cNvSpPr/>
          <p:nvPr/>
        </p:nvSpPr>
        <p:spPr>
          <a:xfrm>
            <a:off x="990600" y="2476500"/>
            <a:ext cx="447675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5F59"/>
              </a:buClr>
              <a:buSzPts val="1350"/>
              <a:buFont typeface="Verdana"/>
              <a:buNone/>
            </a:pPr>
            <a:r>
              <a:rPr lang="pl-PL" sz="1350" b="1" i="0">
                <a:solidFill>
                  <a:srgbClr val="1E5F59"/>
                </a:solidFill>
                <a:latin typeface="Verdana"/>
                <a:ea typeface="Verdana"/>
                <a:cs typeface="Verdana"/>
                <a:sym typeface="Verdana"/>
              </a:rPr>
              <a:t>MOŻLIWE KORZYŚCI</a:t>
            </a:r>
            <a:endParaRPr/>
          </a:p>
        </p:txBody>
      </p:sp>
      <p:sp>
        <p:nvSpPr>
          <p:cNvPr id="352" name="Google Shape;352;p17"/>
          <p:cNvSpPr/>
          <p:nvPr/>
        </p:nvSpPr>
        <p:spPr>
          <a:xfrm>
            <a:off x="990600" y="2867025"/>
            <a:ext cx="4362450" cy="20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8150" marR="0" lvl="0" indent="-28575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650"/>
              <a:buFont typeface="Verdana"/>
              <a:buChar char="•"/>
            </a:pPr>
            <a:r>
              <a:rPr lang="pl-PL" sz="1650" b="1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Brak płodności</a:t>
            </a:r>
            <a:endParaRPr sz="1650" b="1">
              <a:solidFill>
                <a:srgbClr val="20323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38150" marR="0" lvl="0" indent="-285750" algn="l" rtl="0">
              <a:lnSpc>
                <a:spcPct val="104000"/>
              </a:lnSpc>
              <a:spcBef>
                <a:spcPts val="1200"/>
              </a:spcBef>
              <a:spcAft>
                <a:spcPts val="0"/>
              </a:spcAft>
              <a:buClr>
                <a:srgbClr val="203236"/>
              </a:buClr>
              <a:buSzPts val="1650"/>
              <a:buFont typeface="Verdana"/>
              <a:buChar char="•"/>
            </a:pPr>
            <a:r>
              <a:rPr lang="pl-PL" sz="1650" b="1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Brak chorób jąder</a:t>
            </a:r>
            <a:endParaRPr sz="1650" b="1">
              <a:solidFill>
                <a:srgbClr val="20323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38150" marR="0" lvl="0" indent="-285750" algn="l" rtl="0">
              <a:lnSpc>
                <a:spcPct val="104000"/>
              </a:lnSpc>
              <a:spcBef>
                <a:spcPts val="1200"/>
              </a:spcBef>
              <a:spcAft>
                <a:spcPts val="0"/>
              </a:spcAft>
              <a:buClr>
                <a:srgbClr val="203236"/>
              </a:buClr>
              <a:buSzPts val="1650"/>
              <a:buFont typeface="Verdana"/>
              <a:buChar char="•"/>
            </a:pPr>
            <a:r>
              <a:rPr lang="pl-PL" sz="1650" b="1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Mniejsze ryzyko łagodnego przerostu prostaty</a:t>
            </a:r>
            <a:endParaRPr sz="1650" b="1">
              <a:solidFill>
                <a:srgbClr val="20323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38150" marR="0" lvl="0" indent="-285750" algn="l" rtl="0">
              <a:lnSpc>
                <a:spcPct val="104000"/>
              </a:lnSpc>
              <a:spcBef>
                <a:spcPts val="1200"/>
              </a:spcBef>
              <a:spcAft>
                <a:spcPts val="0"/>
              </a:spcAft>
              <a:buClr>
                <a:srgbClr val="203236"/>
              </a:buClr>
              <a:buSzPts val="1650"/>
              <a:buFont typeface="Verdana"/>
              <a:buChar char="•"/>
            </a:pPr>
            <a:r>
              <a:rPr lang="pl-PL" sz="1650" b="1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Możliwie mniej włóczęgostwa, krycia i znaczenia</a:t>
            </a:r>
            <a:endParaRPr sz="1650" b="1">
              <a:solidFill>
                <a:srgbClr val="20323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38150" marR="0" lvl="0" indent="-285750" algn="l" rtl="0">
              <a:lnSpc>
                <a:spcPct val="104000"/>
              </a:lnSpc>
              <a:spcBef>
                <a:spcPts val="1200"/>
              </a:spcBef>
              <a:spcAft>
                <a:spcPts val="0"/>
              </a:spcAft>
              <a:buClr>
                <a:srgbClr val="203236"/>
              </a:buClr>
              <a:buSzPts val="1650"/>
              <a:buFont typeface="Verdana"/>
              <a:buChar char="•"/>
            </a:pPr>
            <a:r>
              <a:rPr lang="pl-PL" sz="1650" b="1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Mniejsze ryzyko tworzenia stad ”dzikich psów”</a:t>
            </a:r>
            <a:endParaRPr sz="1650" b="1">
              <a:solidFill>
                <a:srgbClr val="20323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3" name="Google Shape;353;p17"/>
          <p:cNvSpPr/>
          <p:nvPr/>
        </p:nvSpPr>
        <p:spPr>
          <a:xfrm>
            <a:off x="685800" y="1390650"/>
            <a:ext cx="1894840" cy="323850"/>
          </a:xfrm>
          <a:prstGeom prst="roundRect">
            <a:avLst>
              <a:gd name="adj" fmla="val 50000"/>
            </a:avLst>
          </a:prstGeom>
          <a:solidFill>
            <a:srgbClr val="1734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7"/>
          <p:cNvSpPr/>
          <p:nvPr/>
        </p:nvSpPr>
        <p:spPr>
          <a:xfrm>
            <a:off x="685800" y="1409700"/>
            <a:ext cx="189484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BILANS KORZYŚCI</a:t>
            </a:r>
            <a:endParaRPr/>
          </a:p>
        </p:txBody>
      </p:sp>
      <p:pic>
        <p:nvPicPr>
          <p:cNvPr id="355" name="Google Shape;355;p17" descr="Obraz zawierający ssak, Rasa psa, na wolnym powietrzu, pies&#10;&#10;Zawartość wygenerowana przez sztuczną inteligencję może być niepoprawna."/>
          <p:cNvPicPr preferRelativeResize="0"/>
          <p:nvPr/>
        </p:nvPicPr>
        <p:blipFill rotWithShape="1">
          <a:blip r:embed="rId3">
            <a:alphaModFix/>
          </a:blip>
          <a:srcRect l="23137"/>
          <a:stretch/>
        </p:blipFill>
        <p:spPr>
          <a:xfrm>
            <a:off x="6419852" y="1390650"/>
            <a:ext cx="5447074" cy="4726843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72C"/>
        </a:solidFill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8"/>
          <p:cNvSpPr/>
          <p:nvPr/>
        </p:nvSpPr>
        <p:spPr>
          <a:xfrm>
            <a:off x="7239000" y="0"/>
            <a:ext cx="4953000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l-PL"/>
          </a:p>
        </p:txBody>
      </p:sp>
      <p:sp>
        <p:nvSpPr>
          <p:cNvPr id="362" name="Google Shape;362;p18"/>
          <p:cNvSpPr/>
          <p:nvPr/>
        </p:nvSpPr>
        <p:spPr>
          <a:xfrm>
            <a:off x="685800" y="400050"/>
            <a:ext cx="6191250" cy="100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Verdana"/>
              <a:buNone/>
            </a:pPr>
            <a:r>
              <a:rPr lang="pl-PL" sz="30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Koszt ponosi właściciel, gmina i zwierzę</a:t>
            </a:r>
            <a:endParaRPr sz="3000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63" name="Google Shape;363;p18"/>
          <p:cNvSpPr/>
          <p:nvPr/>
        </p:nvSpPr>
        <p:spPr>
          <a:xfrm>
            <a:off x="685800" y="1552575"/>
            <a:ext cx="723900" cy="47625"/>
          </a:xfrm>
          <a:prstGeom prst="rect">
            <a:avLst/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8"/>
          <p:cNvSpPr/>
          <p:nvPr/>
        </p:nvSpPr>
        <p:spPr>
          <a:xfrm>
            <a:off x="704850" y="2095500"/>
            <a:ext cx="167640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1275"/>
              <a:buFont typeface="Verdana"/>
              <a:buNone/>
            </a:pPr>
            <a:r>
              <a:rPr lang="pl-PL" sz="1275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WŁAŚCICIEL</a:t>
            </a:r>
            <a:endParaRPr/>
          </a:p>
        </p:txBody>
      </p:sp>
      <p:sp>
        <p:nvSpPr>
          <p:cNvPr id="365" name="Google Shape;365;p18"/>
          <p:cNvSpPr/>
          <p:nvPr/>
        </p:nvSpPr>
        <p:spPr>
          <a:xfrm>
            <a:off x="2495550" y="2066925"/>
            <a:ext cx="409575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25"/>
              <a:buFont typeface="Verdana"/>
              <a:buNone/>
            </a:pPr>
            <a:r>
              <a:rPr lang="pl-PL" sz="17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ciąża, karma, leczenie, odchów </a:t>
            </a:r>
            <a:endParaRPr sz="1725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25"/>
              <a:buFont typeface="Verdana"/>
              <a:buNone/>
            </a:pPr>
            <a:r>
              <a:rPr lang="pl-PL" sz="17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 szukanie domów</a:t>
            </a:r>
            <a:endParaRPr sz="1725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66" name="Google Shape;366;p18"/>
          <p:cNvSpPr/>
          <p:nvPr/>
        </p:nvSpPr>
        <p:spPr>
          <a:xfrm>
            <a:off x="704850" y="2876550"/>
            <a:ext cx="5886450" cy="19050"/>
          </a:xfrm>
          <a:prstGeom prst="rect">
            <a:avLst/>
          </a:prstGeom>
          <a:solidFill>
            <a:srgbClr val="31505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18"/>
          <p:cNvSpPr/>
          <p:nvPr/>
        </p:nvSpPr>
        <p:spPr>
          <a:xfrm>
            <a:off x="704850" y="3295650"/>
            <a:ext cx="167640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1275"/>
              <a:buFont typeface="Verdana"/>
              <a:buNone/>
            </a:pPr>
            <a:r>
              <a:rPr lang="pl-PL" sz="1275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GMINA</a:t>
            </a:r>
            <a:endParaRPr/>
          </a:p>
        </p:txBody>
      </p:sp>
      <p:sp>
        <p:nvSpPr>
          <p:cNvPr id="368" name="Google Shape;368;p18"/>
          <p:cNvSpPr/>
          <p:nvPr/>
        </p:nvSpPr>
        <p:spPr>
          <a:xfrm>
            <a:off x="2495550" y="3267075"/>
            <a:ext cx="409575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25"/>
              <a:buFont typeface="Verdana"/>
              <a:buNone/>
            </a:pPr>
            <a:r>
              <a:rPr lang="pl-PL" sz="17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odławianie, transport, pomoc weterynaryjna, schronisko</a:t>
            </a:r>
            <a:endParaRPr sz="1725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69" name="Google Shape;369;p18"/>
          <p:cNvSpPr/>
          <p:nvPr/>
        </p:nvSpPr>
        <p:spPr>
          <a:xfrm>
            <a:off x="704850" y="4076700"/>
            <a:ext cx="5886450" cy="19050"/>
          </a:xfrm>
          <a:prstGeom prst="rect">
            <a:avLst/>
          </a:prstGeom>
          <a:solidFill>
            <a:srgbClr val="31505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8"/>
          <p:cNvSpPr/>
          <p:nvPr/>
        </p:nvSpPr>
        <p:spPr>
          <a:xfrm>
            <a:off x="704850" y="4495800"/>
            <a:ext cx="167640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E1AE4B"/>
              </a:buClr>
              <a:buSzPts val="1275"/>
              <a:buFont typeface="Verdana"/>
              <a:buNone/>
            </a:pPr>
            <a:r>
              <a:rPr lang="pl-PL" sz="1275" b="1" i="0">
                <a:solidFill>
                  <a:srgbClr val="E1AE4B"/>
                </a:solidFill>
                <a:latin typeface="Verdana"/>
                <a:ea typeface="Verdana"/>
                <a:cs typeface="Verdana"/>
                <a:sym typeface="Verdana"/>
              </a:rPr>
              <a:t>ZWIERZĘ</a:t>
            </a:r>
            <a:endParaRPr/>
          </a:p>
        </p:txBody>
      </p:sp>
      <p:sp>
        <p:nvSpPr>
          <p:cNvPr id="371" name="Google Shape;371;p18"/>
          <p:cNvSpPr/>
          <p:nvPr/>
        </p:nvSpPr>
        <p:spPr>
          <a:xfrm>
            <a:off x="2495550" y="4467225"/>
            <a:ext cx="409575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25"/>
              <a:buFont typeface="Verdana"/>
              <a:buNone/>
            </a:pPr>
            <a:r>
              <a:rPr lang="pl-PL" sz="17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ból, stres, urazy, choroba </a:t>
            </a:r>
            <a:endParaRPr sz="1725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25"/>
              <a:buFont typeface="Verdana"/>
              <a:buNone/>
            </a:pPr>
            <a:r>
              <a:rPr lang="pl-PL" sz="17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 utrata domu</a:t>
            </a:r>
            <a:endParaRPr sz="1725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72" name="Google Shape;372;p18"/>
          <p:cNvSpPr/>
          <p:nvPr/>
        </p:nvSpPr>
        <p:spPr>
          <a:xfrm>
            <a:off x="704850" y="5276850"/>
            <a:ext cx="5886450" cy="19050"/>
          </a:xfrm>
          <a:prstGeom prst="rect">
            <a:avLst/>
          </a:prstGeom>
          <a:solidFill>
            <a:srgbClr val="31505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8"/>
          <p:cNvSpPr/>
          <p:nvPr/>
        </p:nvSpPr>
        <p:spPr>
          <a:xfrm>
            <a:off x="685800" y="5791200"/>
            <a:ext cx="5905500" cy="571500"/>
          </a:xfrm>
          <a:prstGeom prst="roundRect">
            <a:avLst>
              <a:gd name="adj" fmla="val 20000"/>
            </a:avLst>
          </a:prstGeom>
          <a:solidFill>
            <a:srgbClr val="287B7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8"/>
          <p:cNvSpPr/>
          <p:nvPr/>
        </p:nvSpPr>
        <p:spPr>
          <a:xfrm>
            <a:off x="942975" y="5915025"/>
            <a:ext cx="539115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Verdana"/>
              <a:buNone/>
            </a:pPr>
            <a:r>
              <a:rPr lang="pl-PL" sz="15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Planowy zabieg to przewidywalny koszt. Nieplanowany miot i interwencja — już nie.</a:t>
            </a:r>
            <a:endParaRPr/>
          </a:p>
        </p:txBody>
      </p:sp>
      <p:pic>
        <p:nvPicPr>
          <p:cNvPr id="3" name="Obraz 2" descr="Obraz zawierający osoba, ubrania, ulica, człowiek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9CDA7BD9-6113-FCC3-5CDA-6A4180264A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69" t="-50" r="27942" b="50"/>
          <a:stretch/>
        </p:blipFill>
        <p:spPr>
          <a:xfrm>
            <a:off x="7239000" y="905222"/>
            <a:ext cx="4398335" cy="517172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624B"/>
        </a:solid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9"/>
          <p:cNvSpPr/>
          <p:nvPr/>
        </p:nvSpPr>
        <p:spPr>
          <a:xfrm>
            <a:off x="685800" y="400050"/>
            <a:ext cx="1091692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Verdana"/>
              <a:buNone/>
            </a:pPr>
            <a:r>
              <a:rPr lang="pl-PL" sz="30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Koszty gminy = nasze koszty</a:t>
            </a:r>
            <a:endParaRPr sz="3000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81" name="Google Shape;381;p19"/>
          <p:cNvSpPr/>
          <p:nvPr/>
        </p:nvSpPr>
        <p:spPr>
          <a:xfrm>
            <a:off x="685800" y="1181100"/>
            <a:ext cx="723900" cy="47625"/>
          </a:xfrm>
          <a:prstGeom prst="rect">
            <a:avLst/>
          </a:prstGeom>
          <a:solidFill>
            <a:srgbClr val="E1AE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9"/>
          <p:cNvSpPr/>
          <p:nvPr/>
        </p:nvSpPr>
        <p:spPr>
          <a:xfrm>
            <a:off x="685799" y="1438275"/>
            <a:ext cx="8498841" cy="323850"/>
          </a:xfrm>
          <a:prstGeom prst="roundRect">
            <a:avLst>
              <a:gd name="adj" fmla="val 50000"/>
            </a:avLst>
          </a:prstGeom>
          <a:solidFill>
            <a:srgbClr val="1734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19"/>
          <p:cNvSpPr/>
          <p:nvPr/>
        </p:nvSpPr>
        <p:spPr>
          <a:xfrm>
            <a:off x="838200" y="1457325"/>
            <a:ext cx="821436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Gmina ma obowiązek zajmować się bezdomnymi zwierzętami, a tym samym, zajmujemy się nimi MY!</a:t>
            </a:r>
            <a:endParaRPr sz="1125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84" name="Google Shape;384;p19"/>
          <p:cNvSpPr/>
          <p:nvPr/>
        </p:nvSpPr>
        <p:spPr>
          <a:xfrm>
            <a:off x="838200" y="3740784"/>
            <a:ext cx="10515600" cy="19050"/>
          </a:xfrm>
          <a:prstGeom prst="rect">
            <a:avLst/>
          </a:prstGeom>
          <a:solidFill>
            <a:srgbClr val="F3E5B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19"/>
          <p:cNvSpPr/>
          <p:nvPr/>
        </p:nvSpPr>
        <p:spPr>
          <a:xfrm>
            <a:off x="685799" y="1914999"/>
            <a:ext cx="10515601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Verdana"/>
              <a:buNone/>
            </a:pPr>
            <a:r>
              <a:rPr lang="pl-PL" sz="18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Zakładając, że jedno zwierzę posiada w roku 12 sztuk bezpańskiego potomstwa </a:t>
            </a:r>
            <a:endParaRPr sz="1800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86" name="Google Shape;386;p19"/>
          <p:cNvSpPr/>
          <p:nvPr/>
        </p:nvSpPr>
        <p:spPr>
          <a:xfrm>
            <a:off x="1047750" y="2683351"/>
            <a:ext cx="332486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50"/>
              <a:buFont typeface="Verdana"/>
              <a:buNone/>
            </a:pPr>
            <a:r>
              <a:rPr lang="pl-PL" sz="4950" b="1" i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= KOSZT</a:t>
            </a:r>
            <a:endParaRPr sz="4950" b="1" i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87" name="Google Shape;387;p19"/>
          <p:cNvSpPr/>
          <p:nvPr/>
        </p:nvSpPr>
        <p:spPr>
          <a:xfrm>
            <a:off x="4568190" y="2807577"/>
            <a:ext cx="7034530" cy="1695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25"/>
              <a:buFont typeface="Verdana"/>
              <a:buNone/>
            </a:pPr>
            <a:r>
              <a:rPr lang="pl-PL" sz="17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Odławianie, transport, pomoc weterynaryjna, schronisko, pomoc domom tymczasowym i fundacjom</a:t>
            </a:r>
            <a:endParaRPr sz="1725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88" name="Google Shape;388;p19"/>
          <p:cNvSpPr/>
          <p:nvPr/>
        </p:nvSpPr>
        <p:spPr>
          <a:xfrm>
            <a:off x="1963420" y="4077334"/>
            <a:ext cx="8265160" cy="1245552"/>
          </a:xfrm>
          <a:prstGeom prst="roundRect">
            <a:avLst>
              <a:gd name="adj" fmla="val 5917"/>
            </a:avLst>
          </a:prstGeom>
          <a:solidFill>
            <a:srgbClr val="1734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9"/>
          <p:cNvSpPr/>
          <p:nvPr/>
        </p:nvSpPr>
        <p:spPr>
          <a:xfrm>
            <a:off x="838200" y="4037089"/>
            <a:ext cx="10515600" cy="1245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E1AE4B"/>
              </a:buClr>
              <a:buSzPts val="4950"/>
              <a:buFont typeface="Verdana"/>
              <a:buNone/>
            </a:pPr>
            <a:r>
              <a:rPr lang="pl-PL" sz="4950" b="1" i="0">
                <a:solidFill>
                  <a:srgbClr val="E1AE4B"/>
                </a:solidFill>
                <a:latin typeface="Verdana"/>
                <a:ea typeface="Verdana"/>
                <a:cs typeface="Verdana"/>
                <a:sym typeface="Verdana"/>
              </a:rPr>
              <a:t>500 X 12 = 6000 PLN </a:t>
            </a:r>
            <a:endParaRPr/>
          </a:p>
        </p:txBody>
      </p:sp>
      <p:sp>
        <p:nvSpPr>
          <p:cNvPr id="390" name="Google Shape;390;p19"/>
          <p:cNvSpPr/>
          <p:nvPr/>
        </p:nvSpPr>
        <p:spPr>
          <a:xfrm>
            <a:off x="838200" y="5616575"/>
            <a:ext cx="10363200" cy="824863"/>
          </a:xfrm>
          <a:prstGeom prst="roundRect">
            <a:avLst>
              <a:gd name="adj" fmla="val 18750"/>
            </a:avLst>
          </a:prstGeom>
          <a:solidFill>
            <a:srgbClr val="287B7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9"/>
          <p:cNvSpPr/>
          <p:nvPr/>
        </p:nvSpPr>
        <p:spPr>
          <a:xfrm>
            <a:off x="1047750" y="5698489"/>
            <a:ext cx="9925050" cy="660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25"/>
              <a:buFont typeface="Verdana"/>
              <a:buNone/>
            </a:pPr>
            <a:r>
              <a:rPr lang="pl-PL" sz="14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Jest to wyliczenie obejmujące jedną sukę bądź kotkę w skali miesiąca, </a:t>
            </a:r>
            <a:endParaRPr/>
          </a:p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25"/>
              <a:buFont typeface="Verdana"/>
              <a:buNone/>
            </a:pPr>
            <a:r>
              <a:rPr lang="pl-PL" sz="14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czyli jeden miot to około 72 tys. PLN</a:t>
            </a:r>
            <a:endParaRPr sz="1425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92" name="Google Shape;392;p19"/>
          <p:cNvSpPr txBox="1"/>
          <p:nvPr/>
        </p:nvSpPr>
        <p:spPr>
          <a:xfrm>
            <a:off x="8305800" y="487548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miesięcznie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624B"/>
        </a:solidFill>
        <a:effectLst/>
      </p:bgPr>
    </p:bg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0"/>
          <p:cNvSpPr/>
          <p:nvPr/>
        </p:nvSpPr>
        <p:spPr>
          <a:xfrm>
            <a:off x="685800" y="400050"/>
            <a:ext cx="1091692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Verdana"/>
              <a:buNone/>
            </a:pPr>
            <a:r>
              <a:rPr lang="pl-PL" sz="30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Koszty kastracji</a:t>
            </a:r>
            <a:endParaRPr sz="3000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99" name="Google Shape;399;p20"/>
          <p:cNvSpPr/>
          <p:nvPr/>
        </p:nvSpPr>
        <p:spPr>
          <a:xfrm>
            <a:off x="685800" y="1181100"/>
            <a:ext cx="723900" cy="47625"/>
          </a:xfrm>
          <a:prstGeom prst="rect">
            <a:avLst/>
          </a:prstGeom>
          <a:solidFill>
            <a:srgbClr val="E1AE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20"/>
          <p:cNvSpPr/>
          <p:nvPr/>
        </p:nvSpPr>
        <p:spPr>
          <a:xfrm>
            <a:off x="685799" y="1438275"/>
            <a:ext cx="1783081" cy="323850"/>
          </a:xfrm>
          <a:prstGeom prst="roundRect">
            <a:avLst>
              <a:gd name="adj" fmla="val 50000"/>
            </a:avLst>
          </a:prstGeom>
          <a:solidFill>
            <a:srgbClr val="1734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20"/>
          <p:cNvSpPr/>
          <p:nvPr/>
        </p:nvSpPr>
        <p:spPr>
          <a:xfrm>
            <a:off x="692148" y="1457325"/>
            <a:ext cx="1776731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Koszt na 2026 rok</a:t>
            </a:r>
            <a:endParaRPr sz="1125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02" name="Google Shape;402;p20"/>
          <p:cNvSpPr/>
          <p:nvPr/>
        </p:nvSpPr>
        <p:spPr>
          <a:xfrm>
            <a:off x="685799" y="1611862"/>
            <a:ext cx="10515600" cy="1245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600"/>
              <a:buFont typeface="Verdana"/>
              <a:buNone/>
            </a:pPr>
            <a:r>
              <a:rPr lang="pl-PL" sz="3600" b="1" i="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OKOŁO </a:t>
            </a:r>
            <a:r>
              <a:rPr lang="pl-PL" sz="8800" b="1" i="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300</a:t>
            </a:r>
            <a:r>
              <a:rPr lang="pl-PL" sz="8800" b="1" i="0">
                <a:solidFill>
                  <a:srgbClr val="E1AE4B"/>
                </a:solidFill>
                <a:latin typeface="Verdana"/>
                <a:ea typeface="Verdana"/>
                <a:cs typeface="Verdana"/>
                <a:sym typeface="Verdana"/>
              </a:rPr>
              <a:t> PLN</a:t>
            </a:r>
            <a:endParaRPr/>
          </a:p>
        </p:txBody>
      </p:sp>
      <p:sp>
        <p:nvSpPr>
          <p:cNvPr id="403" name="Google Shape;403;p20"/>
          <p:cNvSpPr/>
          <p:nvPr/>
        </p:nvSpPr>
        <p:spPr>
          <a:xfrm>
            <a:off x="838199" y="3144386"/>
            <a:ext cx="10363200" cy="3313564"/>
          </a:xfrm>
          <a:prstGeom prst="roundRect">
            <a:avLst>
              <a:gd name="adj" fmla="val 18750"/>
            </a:avLst>
          </a:prstGeom>
          <a:solidFill>
            <a:srgbClr val="287B7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20"/>
          <p:cNvSpPr/>
          <p:nvPr/>
        </p:nvSpPr>
        <p:spPr>
          <a:xfrm>
            <a:off x="1021082" y="3450495"/>
            <a:ext cx="9925050" cy="569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25"/>
              <a:buFont typeface="Verdana"/>
              <a:buNone/>
            </a:pPr>
            <a:r>
              <a:rPr lang="pl-PL" sz="14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Jednorazowy koszt jaki ponosi Gmina, a tym samym podatnicy.</a:t>
            </a:r>
            <a:endParaRPr/>
          </a:p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25"/>
              <a:buFont typeface="Verdana"/>
              <a:buNone/>
            </a:pPr>
            <a:r>
              <a:rPr lang="pl-PL" sz="14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Zaoszczędzone fundusze można zainwestować i przekazać na wiele innych celów. W tym:</a:t>
            </a:r>
            <a:endParaRPr sz="1425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05" name="Google Shape;405;p20"/>
          <p:cNvSpPr/>
          <p:nvPr/>
        </p:nvSpPr>
        <p:spPr>
          <a:xfrm>
            <a:off x="1409700" y="4089561"/>
            <a:ext cx="3785872" cy="234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Verdana"/>
              <a:buChar char="•"/>
            </a:pPr>
            <a:r>
              <a:rPr lang="pl-PL" sz="16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Drogi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Verdana"/>
              <a:buChar char="•"/>
            </a:pPr>
            <a:r>
              <a:rPr lang="pl-PL" sz="16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Kultura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Verdana"/>
              <a:buChar char="•"/>
            </a:pPr>
            <a:r>
              <a:rPr lang="pl-PL" sz="16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Edukacja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Verdana"/>
              <a:buChar char="•"/>
            </a:pPr>
            <a:r>
              <a:rPr lang="pl-PL" sz="16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Sport</a:t>
            </a:r>
            <a:endParaRPr/>
          </a:p>
        </p:txBody>
      </p:sp>
      <p:sp>
        <p:nvSpPr>
          <p:cNvPr id="406" name="Google Shape;406;p20"/>
          <p:cNvSpPr txBox="1"/>
          <p:nvPr/>
        </p:nvSpPr>
        <p:spPr>
          <a:xfrm>
            <a:off x="3529330" y="4512731"/>
            <a:ext cx="76149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Verdana"/>
              <a:buChar char="•"/>
            </a:pPr>
            <a:r>
              <a:rPr lang="pl-PL" sz="1600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Zwierzęta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Verdana"/>
              <a:buChar char="•"/>
            </a:pPr>
            <a:r>
              <a:rPr lang="pl-PL" sz="16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Infrastruktura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Verdana"/>
              <a:buChar char="•"/>
            </a:pPr>
            <a:r>
              <a:rPr lang="pl-PL" sz="16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Wsparcie rodzin, przedsiębiorców, rolników, lokalne grupy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Verdana"/>
              <a:buChar char="•"/>
            </a:pPr>
            <a:r>
              <a:rPr lang="pl-PL" sz="160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Inne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1"/>
          <p:cNvSpPr/>
          <p:nvPr/>
        </p:nvSpPr>
        <p:spPr>
          <a:xfrm>
            <a:off x="685800" y="400050"/>
            <a:ext cx="11201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3000"/>
              <a:buFont typeface="Verdana"/>
              <a:buNone/>
            </a:pPr>
            <a:r>
              <a:rPr lang="pl-PL" sz="3000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Sołtys może uruchomić proste lokalne działania</a:t>
            </a:r>
            <a:endParaRPr sz="3000" b="1" i="0">
              <a:solidFill>
                <a:srgbClr val="17343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13" name="Google Shape;413;p21"/>
          <p:cNvSpPr/>
          <p:nvPr/>
        </p:nvSpPr>
        <p:spPr>
          <a:xfrm>
            <a:off x="685800" y="1181100"/>
            <a:ext cx="723900" cy="47625"/>
          </a:xfrm>
          <a:prstGeom prst="rect">
            <a:avLst/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1"/>
          <p:cNvSpPr/>
          <p:nvPr/>
        </p:nvSpPr>
        <p:spPr>
          <a:xfrm>
            <a:off x="685800" y="1390650"/>
            <a:ext cx="1671320" cy="323850"/>
          </a:xfrm>
          <a:prstGeom prst="roundRect">
            <a:avLst>
              <a:gd name="adj" fmla="val 50000"/>
            </a:avLst>
          </a:prstGeom>
          <a:solidFill>
            <a:srgbClr val="1734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21"/>
          <p:cNvSpPr/>
          <p:nvPr/>
        </p:nvSpPr>
        <p:spPr>
          <a:xfrm>
            <a:off x="685800" y="1409700"/>
            <a:ext cx="167132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PLAN DZIAŁANIA</a:t>
            </a:r>
            <a:endParaRPr/>
          </a:p>
        </p:txBody>
      </p:sp>
      <p:sp>
        <p:nvSpPr>
          <p:cNvPr id="416" name="Google Shape;416;p21"/>
          <p:cNvSpPr/>
          <p:nvPr/>
        </p:nvSpPr>
        <p:spPr>
          <a:xfrm>
            <a:off x="981075" y="2228850"/>
            <a:ext cx="3181350" cy="1381125"/>
          </a:xfrm>
          <a:prstGeom prst="roundRect">
            <a:avLst>
              <a:gd name="adj" fmla="val 11034"/>
            </a:avLst>
          </a:prstGeom>
          <a:solidFill>
            <a:srgbClr val="DDECE6"/>
          </a:solidFill>
          <a:ln w="9525" cap="flat" cmpd="sng">
            <a:solidFill>
              <a:srgbClr val="E7E8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21"/>
          <p:cNvSpPr/>
          <p:nvPr/>
        </p:nvSpPr>
        <p:spPr>
          <a:xfrm>
            <a:off x="1190625" y="2419350"/>
            <a:ext cx="4572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/>
          </a:p>
        </p:txBody>
      </p:sp>
      <p:sp>
        <p:nvSpPr>
          <p:cNvPr id="418" name="Google Shape;418;p21"/>
          <p:cNvSpPr/>
          <p:nvPr/>
        </p:nvSpPr>
        <p:spPr>
          <a:xfrm>
            <a:off x="1762125" y="2400300"/>
            <a:ext cx="213360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5F59"/>
              </a:buClr>
              <a:buSzPts val="1350"/>
              <a:buFont typeface="Verdana"/>
              <a:buNone/>
            </a:pPr>
            <a:r>
              <a:rPr lang="pl-PL" sz="1350" b="1" i="0">
                <a:solidFill>
                  <a:srgbClr val="1E5F59"/>
                </a:solidFill>
                <a:latin typeface="Verdana"/>
                <a:ea typeface="Verdana"/>
                <a:cs typeface="Verdana"/>
                <a:sym typeface="Verdana"/>
              </a:rPr>
              <a:t>ROZPOZNAJ</a:t>
            </a:r>
            <a:endParaRPr/>
          </a:p>
        </p:txBody>
      </p:sp>
      <p:sp>
        <p:nvSpPr>
          <p:cNvPr id="419" name="Google Shape;419;p21"/>
          <p:cNvSpPr/>
          <p:nvPr/>
        </p:nvSpPr>
        <p:spPr>
          <a:xfrm>
            <a:off x="1190625" y="2876550"/>
            <a:ext cx="27432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350"/>
              <a:buFont typeface="Verdana"/>
              <a:buNone/>
            </a:pPr>
            <a:r>
              <a:rPr lang="pl-PL" sz="1350" b="0" i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Gdzie pojawiają się mioty </a:t>
            </a:r>
            <a:endParaRPr sz="1350" b="0" i="0">
              <a:solidFill>
                <a:srgbClr val="20323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350"/>
              <a:buFont typeface="Verdana"/>
              <a:buNone/>
            </a:pPr>
            <a:r>
              <a:rPr lang="pl-PL" sz="1350" b="0" i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i zwierzęta bez opieki?</a:t>
            </a:r>
            <a:endParaRPr/>
          </a:p>
        </p:txBody>
      </p:sp>
      <p:sp>
        <p:nvSpPr>
          <p:cNvPr id="420" name="Google Shape;420;p21"/>
          <p:cNvSpPr/>
          <p:nvPr/>
        </p:nvSpPr>
        <p:spPr>
          <a:xfrm>
            <a:off x="4505325" y="2228850"/>
            <a:ext cx="3181350" cy="1381125"/>
          </a:xfrm>
          <a:prstGeom prst="roundRect">
            <a:avLst>
              <a:gd name="adj" fmla="val 11034"/>
            </a:avLst>
          </a:prstGeom>
          <a:solidFill>
            <a:srgbClr val="DDECE6"/>
          </a:solidFill>
          <a:ln w="9525" cap="flat" cmpd="sng">
            <a:solidFill>
              <a:srgbClr val="E7E8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1"/>
          <p:cNvSpPr/>
          <p:nvPr/>
        </p:nvSpPr>
        <p:spPr>
          <a:xfrm>
            <a:off x="4714875" y="2419350"/>
            <a:ext cx="4572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02</a:t>
            </a:r>
            <a:endParaRPr/>
          </a:p>
        </p:txBody>
      </p:sp>
      <p:sp>
        <p:nvSpPr>
          <p:cNvPr id="422" name="Google Shape;422;p21"/>
          <p:cNvSpPr/>
          <p:nvPr/>
        </p:nvSpPr>
        <p:spPr>
          <a:xfrm>
            <a:off x="5286375" y="2400300"/>
            <a:ext cx="213360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5F59"/>
              </a:buClr>
              <a:buSzPts val="1350"/>
              <a:buFont typeface="Verdana"/>
              <a:buNone/>
            </a:pPr>
            <a:r>
              <a:rPr lang="pl-PL" sz="1350" b="1" i="0">
                <a:solidFill>
                  <a:srgbClr val="1E5F59"/>
                </a:solidFill>
                <a:latin typeface="Verdana"/>
                <a:ea typeface="Verdana"/>
                <a:cs typeface="Verdana"/>
                <a:sym typeface="Verdana"/>
              </a:rPr>
              <a:t>SPRAWDŹ GMINĘ</a:t>
            </a:r>
            <a:endParaRPr/>
          </a:p>
        </p:txBody>
      </p:sp>
      <p:sp>
        <p:nvSpPr>
          <p:cNvPr id="423" name="Google Shape;423;p21"/>
          <p:cNvSpPr/>
          <p:nvPr/>
        </p:nvSpPr>
        <p:spPr>
          <a:xfrm>
            <a:off x="4714875" y="2876550"/>
            <a:ext cx="27432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350"/>
              <a:buFont typeface="Verdana"/>
              <a:buNone/>
            </a:pPr>
            <a:r>
              <a:rPr lang="pl-PL" sz="1350" b="0" i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Czy program obejmuje dopłaty, koty wolno żyjące i transport?</a:t>
            </a:r>
            <a:endParaRPr/>
          </a:p>
        </p:txBody>
      </p:sp>
      <p:sp>
        <p:nvSpPr>
          <p:cNvPr id="424" name="Google Shape;424;p21"/>
          <p:cNvSpPr/>
          <p:nvPr/>
        </p:nvSpPr>
        <p:spPr>
          <a:xfrm>
            <a:off x="8029575" y="2228850"/>
            <a:ext cx="3181350" cy="1381125"/>
          </a:xfrm>
          <a:prstGeom prst="roundRect">
            <a:avLst>
              <a:gd name="adj" fmla="val 11034"/>
            </a:avLst>
          </a:prstGeom>
          <a:solidFill>
            <a:srgbClr val="DDECE6"/>
          </a:solidFill>
          <a:ln w="9525" cap="flat" cmpd="sng">
            <a:solidFill>
              <a:srgbClr val="E7E8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21"/>
          <p:cNvSpPr/>
          <p:nvPr/>
        </p:nvSpPr>
        <p:spPr>
          <a:xfrm>
            <a:off x="8239125" y="2419350"/>
            <a:ext cx="4572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03</a:t>
            </a:r>
            <a:endParaRPr/>
          </a:p>
        </p:txBody>
      </p:sp>
      <p:sp>
        <p:nvSpPr>
          <p:cNvPr id="426" name="Google Shape;426;p21"/>
          <p:cNvSpPr/>
          <p:nvPr/>
        </p:nvSpPr>
        <p:spPr>
          <a:xfrm>
            <a:off x="8810625" y="2400300"/>
            <a:ext cx="213360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5F59"/>
              </a:buClr>
              <a:buSzPts val="1350"/>
              <a:buFont typeface="Verdana"/>
              <a:buNone/>
            </a:pPr>
            <a:r>
              <a:rPr lang="pl-PL" sz="1350" b="1" i="0">
                <a:solidFill>
                  <a:srgbClr val="1E5F59"/>
                </a:solidFill>
                <a:latin typeface="Verdana"/>
                <a:ea typeface="Verdana"/>
                <a:cs typeface="Verdana"/>
                <a:sym typeface="Verdana"/>
              </a:rPr>
              <a:t>UMÓW PARTNERA</a:t>
            </a:r>
            <a:endParaRPr/>
          </a:p>
        </p:txBody>
      </p:sp>
      <p:sp>
        <p:nvSpPr>
          <p:cNvPr id="427" name="Google Shape;427;p21"/>
          <p:cNvSpPr/>
          <p:nvPr/>
        </p:nvSpPr>
        <p:spPr>
          <a:xfrm>
            <a:off x="8239125" y="2876550"/>
            <a:ext cx="27432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350"/>
              <a:buFont typeface="Verdana"/>
              <a:buNone/>
            </a:pPr>
            <a:r>
              <a:rPr lang="pl-PL" sz="1350" b="0" i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Jedna lecznica, jasny cennik, terminy i kwalifikacja.</a:t>
            </a:r>
            <a:endParaRPr/>
          </a:p>
        </p:txBody>
      </p:sp>
      <p:sp>
        <p:nvSpPr>
          <p:cNvPr id="428" name="Google Shape;428;p21"/>
          <p:cNvSpPr/>
          <p:nvPr/>
        </p:nvSpPr>
        <p:spPr>
          <a:xfrm>
            <a:off x="981075" y="3905250"/>
            <a:ext cx="3181350" cy="1381125"/>
          </a:xfrm>
          <a:prstGeom prst="roundRect">
            <a:avLst>
              <a:gd name="adj" fmla="val 11034"/>
            </a:avLst>
          </a:prstGeom>
          <a:solidFill>
            <a:srgbClr val="FFFDF8"/>
          </a:solidFill>
          <a:ln w="9525" cap="flat" cmpd="sng">
            <a:solidFill>
              <a:srgbClr val="E7E8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21"/>
          <p:cNvSpPr/>
          <p:nvPr/>
        </p:nvSpPr>
        <p:spPr>
          <a:xfrm>
            <a:off x="1190625" y="4095750"/>
            <a:ext cx="4572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04</a:t>
            </a:r>
            <a:endParaRPr/>
          </a:p>
        </p:txBody>
      </p:sp>
      <p:sp>
        <p:nvSpPr>
          <p:cNvPr id="430" name="Google Shape;430;p21"/>
          <p:cNvSpPr/>
          <p:nvPr/>
        </p:nvSpPr>
        <p:spPr>
          <a:xfrm>
            <a:off x="1762125" y="4076700"/>
            <a:ext cx="213360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5F59"/>
              </a:buClr>
              <a:buSzPts val="1350"/>
              <a:buFont typeface="Verdana"/>
              <a:buNone/>
            </a:pPr>
            <a:r>
              <a:rPr lang="pl-PL" sz="1350" b="1" i="0">
                <a:solidFill>
                  <a:srgbClr val="1E5F59"/>
                </a:solidFill>
                <a:latin typeface="Verdana"/>
                <a:ea typeface="Verdana"/>
                <a:cs typeface="Verdana"/>
                <a:sym typeface="Verdana"/>
              </a:rPr>
              <a:t>UŁATW DOJAZD</a:t>
            </a:r>
            <a:endParaRPr/>
          </a:p>
        </p:txBody>
      </p:sp>
      <p:sp>
        <p:nvSpPr>
          <p:cNvPr id="431" name="Google Shape;431;p21"/>
          <p:cNvSpPr/>
          <p:nvPr/>
        </p:nvSpPr>
        <p:spPr>
          <a:xfrm>
            <a:off x="1190625" y="4552950"/>
            <a:ext cx="27432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350"/>
              <a:buFont typeface="Verdana"/>
              <a:buNone/>
            </a:pPr>
            <a:r>
              <a:rPr lang="pl-PL" sz="1350" b="0" i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Wspólny transport usuwa realną barierę małych miejscowości.</a:t>
            </a:r>
            <a:endParaRPr/>
          </a:p>
        </p:txBody>
      </p:sp>
      <p:sp>
        <p:nvSpPr>
          <p:cNvPr id="432" name="Google Shape;432;p21"/>
          <p:cNvSpPr/>
          <p:nvPr/>
        </p:nvSpPr>
        <p:spPr>
          <a:xfrm>
            <a:off x="4505325" y="3905250"/>
            <a:ext cx="3181350" cy="1381125"/>
          </a:xfrm>
          <a:prstGeom prst="roundRect">
            <a:avLst>
              <a:gd name="adj" fmla="val 11034"/>
            </a:avLst>
          </a:prstGeom>
          <a:solidFill>
            <a:srgbClr val="FFFDF8"/>
          </a:solidFill>
          <a:ln w="9525" cap="flat" cmpd="sng">
            <a:solidFill>
              <a:srgbClr val="E7E8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1"/>
          <p:cNvSpPr/>
          <p:nvPr/>
        </p:nvSpPr>
        <p:spPr>
          <a:xfrm>
            <a:off x="4714875" y="4095750"/>
            <a:ext cx="4572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05</a:t>
            </a:r>
            <a:endParaRPr/>
          </a:p>
        </p:txBody>
      </p:sp>
      <p:sp>
        <p:nvSpPr>
          <p:cNvPr id="434" name="Google Shape;434;p21"/>
          <p:cNvSpPr/>
          <p:nvPr/>
        </p:nvSpPr>
        <p:spPr>
          <a:xfrm>
            <a:off x="5286375" y="4076700"/>
            <a:ext cx="213360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5F59"/>
              </a:buClr>
              <a:buSzPts val="1350"/>
              <a:buFont typeface="Verdana"/>
              <a:buNone/>
            </a:pPr>
            <a:r>
              <a:rPr lang="pl-PL" sz="1350" b="1" i="0">
                <a:solidFill>
                  <a:srgbClr val="1E5F59"/>
                </a:solidFill>
                <a:latin typeface="Verdana"/>
                <a:ea typeface="Verdana"/>
                <a:cs typeface="Verdana"/>
                <a:sym typeface="Verdana"/>
              </a:rPr>
              <a:t>MÓW PROSTO</a:t>
            </a:r>
            <a:endParaRPr/>
          </a:p>
        </p:txBody>
      </p:sp>
      <p:sp>
        <p:nvSpPr>
          <p:cNvPr id="435" name="Google Shape;435;p21"/>
          <p:cNvSpPr/>
          <p:nvPr/>
        </p:nvSpPr>
        <p:spPr>
          <a:xfrm>
            <a:off x="4714875" y="4552950"/>
            <a:ext cx="27432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350"/>
              <a:buFont typeface="Verdana"/>
              <a:buNone/>
            </a:pPr>
            <a:r>
              <a:rPr lang="pl-PL" sz="1350" b="0" i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Koszt, bezpieczeństwo, </a:t>
            </a:r>
            <a:endParaRPr sz="1350" b="0" i="0">
              <a:solidFill>
                <a:srgbClr val="20323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350"/>
              <a:buFont typeface="Verdana"/>
              <a:buNone/>
            </a:pPr>
            <a:r>
              <a:rPr lang="pl-PL" sz="1350" b="0" i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opieka po zabiegu i telefon kontaktowy.</a:t>
            </a:r>
            <a:endParaRPr/>
          </a:p>
        </p:txBody>
      </p:sp>
      <p:sp>
        <p:nvSpPr>
          <p:cNvPr id="436" name="Google Shape;436;p21"/>
          <p:cNvSpPr/>
          <p:nvPr/>
        </p:nvSpPr>
        <p:spPr>
          <a:xfrm>
            <a:off x="8029575" y="3905250"/>
            <a:ext cx="3181350" cy="1381125"/>
          </a:xfrm>
          <a:prstGeom prst="roundRect">
            <a:avLst>
              <a:gd name="adj" fmla="val 11034"/>
            </a:avLst>
          </a:prstGeom>
          <a:solidFill>
            <a:srgbClr val="FFFDF8"/>
          </a:solidFill>
          <a:ln w="9525" cap="flat" cmpd="sng">
            <a:solidFill>
              <a:srgbClr val="E7E8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1"/>
          <p:cNvSpPr/>
          <p:nvPr/>
        </p:nvSpPr>
        <p:spPr>
          <a:xfrm>
            <a:off x="8239125" y="4095750"/>
            <a:ext cx="4572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7624B"/>
              </a:buClr>
              <a:buSzPts val="1125"/>
              <a:buFont typeface="Verdana"/>
              <a:buNone/>
            </a:pPr>
            <a:r>
              <a:rPr lang="pl-PL" sz="1125" b="1" i="0">
                <a:solidFill>
                  <a:srgbClr val="D7624B"/>
                </a:solidFill>
                <a:latin typeface="Verdana"/>
                <a:ea typeface="Verdana"/>
                <a:cs typeface="Verdana"/>
                <a:sym typeface="Verdana"/>
              </a:rPr>
              <a:t>06</a:t>
            </a:r>
            <a:endParaRPr/>
          </a:p>
        </p:txBody>
      </p:sp>
      <p:sp>
        <p:nvSpPr>
          <p:cNvPr id="438" name="Google Shape;438;p21"/>
          <p:cNvSpPr/>
          <p:nvPr/>
        </p:nvSpPr>
        <p:spPr>
          <a:xfrm>
            <a:off x="8810625" y="4076700"/>
            <a:ext cx="213360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5F59"/>
              </a:buClr>
              <a:buSzPts val="1350"/>
              <a:buFont typeface="Verdana"/>
              <a:buNone/>
            </a:pPr>
            <a:r>
              <a:rPr lang="pl-PL" sz="1350" b="1" i="0">
                <a:solidFill>
                  <a:srgbClr val="1E5F59"/>
                </a:solidFill>
                <a:latin typeface="Verdana"/>
                <a:ea typeface="Verdana"/>
                <a:cs typeface="Verdana"/>
                <a:sym typeface="Verdana"/>
              </a:rPr>
              <a:t>POLICZ EFEKT</a:t>
            </a:r>
            <a:endParaRPr/>
          </a:p>
        </p:txBody>
      </p:sp>
      <p:sp>
        <p:nvSpPr>
          <p:cNvPr id="439" name="Google Shape;439;p21"/>
          <p:cNvSpPr/>
          <p:nvPr/>
        </p:nvSpPr>
        <p:spPr>
          <a:xfrm>
            <a:off x="8239125" y="4552950"/>
            <a:ext cx="27432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203236"/>
              </a:buClr>
              <a:buSzPts val="1350"/>
              <a:buFont typeface="Verdana"/>
              <a:buNone/>
            </a:pPr>
            <a:r>
              <a:rPr lang="pl-PL" sz="1350" b="0" i="0">
                <a:solidFill>
                  <a:srgbClr val="203236"/>
                </a:solidFill>
                <a:latin typeface="Verdana"/>
                <a:ea typeface="Verdana"/>
                <a:cs typeface="Verdana"/>
                <a:sym typeface="Verdana"/>
              </a:rPr>
              <a:t>Liczba zabiegów, miotów i interwencji — bez danych osobowych.</a:t>
            </a:r>
            <a:endParaRPr/>
          </a:p>
        </p:txBody>
      </p:sp>
      <p:sp>
        <p:nvSpPr>
          <p:cNvPr id="440" name="Google Shape;440;p21"/>
          <p:cNvSpPr/>
          <p:nvPr/>
        </p:nvSpPr>
        <p:spPr>
          <a:xfrm>
            <a:off x="981075" y="5772150"/>
            <a:ext cx="10229850" cy="685800"/>
          </a:xfrm>
          <a:prstGeom prst="roundRect">
            <a:avLst>
              <a:gd name="adj" fmla="val 22222"/>
            </a:avLst>
          </a:prstGeom>
          <a:solidFill>
            <a:srgbClr val="1734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1"/>
          <p:cNvSpPr/>
          <p:nvPr/>
        </p:nvSpPr>
        <p:spPr>
          <a:xfrm>
            <a:off x="1247775" y="5962650"/>
            <a:ext cx="96202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Verdana"/>
              <a:buNone/>
            </a:pPr>
            <a:r>
              <a:rPr lang="pl-PL" sz="1350" b="1" i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Prawo pozwala, aby gminny program obejmował plan kastracji zwierząt. Na terenie działają też Fundacje, które pomagają w organizacji zabiegu, a wolontariusze przy odławianiu i transporcie!</a:t>
            </a:r>
            <a:endParaRPr sz="1350" b="1" i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2"/>
          <p:cNvSpPr/>
          <p:nvPr/>
        </p:nvSpPr>
        <p:spPr>
          <a:xfrm>
            <a:off x="685800" y="400050"/>
            <a:ext cx="100012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7343A"/>
              </a:buClr>
              <a:buSzPts val="3000"/>
              <a:buFont typeface="Verdana"/>
              <a:buNone/>
            </a:pPr>
            <a:r>
              <a:rPr lang="pl-PL" sz="3000" b="1" i="0">
                <a:solidFill>
                  <a:srgbClr val="17343A"/>
                </a:solidFill>
                <a:latin typeface="Verdana"/>
                <a:ea typeface="Verdana"/>
                <a:cs typeface="Verdana"/>
                <a:sym typeface="Verdana"/>
              </a:rPr>
              <a:t>Dziękuję za uwagę!</a:t>
            </a:r>
            <a:endParaRPr sz="3000" b="1" i="0">
              <a:solidFill>
                <a:srgbClr val="17343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48" name="Google Shape;448;p22"/>
          <p:cNvSpPr/>
          <p:nvPr/>
        </p:nvSpPr>
        <p:spPr>
          <a:xfrm>
            <a:off x="685800" y="1181100"/>
            <a:ext cx="723900" cy="47625"/>
          </a:xfrm>
          <a:prstGeom prst="rect">
            <a:avLst/>
          </a:prstGeom>
          <a:solidFill>
            <a:srgbClr val="D7624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9" name="Google Shape;449;p22" descr="Obraz zawierający ssak, zwierzę domowe, Wąsy, kot&#10;&#10;Zawartość wygenerowana przez sztuczną inteligencję może być niepoprawna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76320" y="-1369060"/>
            <a:ext cx="8839200" cy="883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22" descr="Obraz zawierający kot, ssak, clipart, ilustracja&#10;&#10;Zawartość wygenerowana przez sztuczną inteligencję może być niepoprawna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7750" y="2752725"/>
            <a:ext cx="3156543" cy="30505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2403</Words>
  <Application>Microsoft Macintosh PowerPoint</Application>
  <PresentationFormat>Panoramiczny</PresentationFormat>
  <Paragraphs>326</Paragraphs>
  <Slides>22</Slides>
  <Notes>22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6" baseType="lpstr">
      <vt:lpstr>Arial</vt:lpstr>
      <vt:lpstr>Calibri</vt:lpstr>
      <vt:lpstr>Verdana</vt:lpstr>
      <vt:lpstr>ChatGPT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Walnut Exporter</dc:creator>
  <cp:lastModifiedBy>Grażyna Kita-Skoblewska</cp:lastModifiedBy>
  <cp:revision>2</cp:revision>
  <dcterms:created xsi:type="dcterms:W3CDTF">2026-09-12T10:35:26Z</dcterms:created>
  <dcterms:modified xsi:type="dcterms:W3CDTF">2026-09-28T09:36:10Z</dcterms:modified>
</cp:coreProperties>
</file>